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77" r:id="rId2"/>
    <p:sldId id="256" r:id="rId3"/>
    <p:sldId id="287" r:id="rId4"/>
    <p:sldId id="288" r:id="rId5"/>
    <p:sldId id="344" r:id="rId6"/>
    <p:sldId id="345" r:id="rId7"/>
    <p:sldId id="343" r:id="rId8"/>
    <p:sldId id="276" r:id="rId9"/>
    <p:sldId id="349" r:id="rId10"/>
    <p:sldId id="274" r:id="rId11"/>
    <p:sldId id="289" r:id="rId12"/>
    <p:sldId id="290" r:id="rId13"/>
    <p:sldId id="346" r:id="rId14"/>
    <p:sldId id="296" r:id="rId15"/>
    <p:sldId id="291" r:id="rId16"/>
    <p:sldId id="348" r:id="rId17"/>
    <p:sldId id="347" r:id="rId18"/>
    <p:sldId id="308" r:id="rId19"/>
    <p:sldId id="297" r:id="rId20"/>
    <p:sldId id="298" r:id="rId21"/>
    <p:sldId id="299" r:id="rId22"/>
    <p:sldId id="305" r:id="rId23"/>
    <p:sldId id="306" r:id="rId24"/>
    <p:sldId id="322" r:id="rId25"/>
    <p:sldId id="273" r:id="rId26"/>
    <p:sldId id="309" r:id="rId27"/>
    <p:sldId id="310" r:id="rId28"/>
    <p:sldId id="311" r:id="rId29"/>
    <p:sldId id="350" r:id="rId30"/>
    <p:sldId id="329" r:id="rId31"/>
    <p:sldId id="319" r:id="rId32"/>
    <p:sldId id="320" r:id="rId33"/>
    <p:sldId id="330" r:id="rId34"/>
    <p:sldId id="331" r:id="rId35"/>
    <p:sldId id="332" r:id="rId36"/>
    <p:sldId id="337" r:id="rId3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71" autoAdjust="0"/>
  </p:normalViewPr>
  <p:slideViewPr>
    <p:cSldViewPr>
      <p:cViewPr varScale="1">
        <p:scale>
          <a:sx n="70" d="100"/>
          <a:sy n="70" d="100"/>
        </p:scale>
        <p:origin x="-1104" y="-90"/>
      </p:cViewPr>
      <p:guideLst>
        <p:guide orient="horz" pos="4292"/>
        <p:guide/>
      </p:guideLst>
    </p:cSldViewPr>
  </p:slideViewPr>
  <p:notesTextViewPr>
    <p:cViewPr>
      <p:scale>
        <a:sx n="1" d="1"/>
        <a:sy n="1" d="1"/>
      </p:scale>
      <p:origin x="0" y="0"/>
    </p:cViewPr>
  </p:notesTextViewPr>
  <p:sorterViewPr>
    <p:cViewPr>
      <p:scale>
        <a:sx n="66" d="100"/>
        <a:sy n="66" d="100"/>
      </p:scale>
      <p:origin x="0" y="58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E7B82-F79C-494D-B008-C7010D38F96D}" type="datetimeFigureOut">
              <a:rPr lang="es-CL" smtClean="0"/>
              <a:t>17-12-2015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C3609-7508-4319-BF41-B22841C0AF5F}" type="slidenum">
              <a:rPr lang="es-CL" smtClean="0"/>
              <a:t>‹Nº›</a:t>
            </a:fld>
            <a:endParaRPr lang="es-CL"/>
          </a:p>
        </p:txBody>
      </p:sp>
    </p:spTree>
    <p:extLst>
      <p:ext uri="{BB962C8B-B14F-4D97-AF65-F5344CB8AC3E}">
        <p14:creationId xmlns:p14="http://schemas.microsoft.com/office/powerpoint/2010/main" val="353249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4AB7D4F-3386-449B-8C09-AFCE81BD5A0B}" type="slidenum">
              <a:rPr lang="es-CL" smtClean="0"/>
              <a:pPr/>
              <a:t>‹Nº›</a:t>
            </a:fld>
            <a:endParaRPr lang="es-C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17-12-2015</a:t>
            </a:fld>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C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7C46BC9-E16E-46E7-82AD-E4B694A03568}" type="datetimeFigureOut">
              <a:rPr lang="es-CL" smtClean="0"/>
              <a:pPr/>
              <a:t>17-12-2015</a:t>
            </a:fld>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4AB7D4F-3386-449B-8C09-AFCE81BD5A0B}" type="slidenum">
              <a:rPr lang="es-CL" smtClean="0"/>
              <a:pPr/>
              <a:t>‹Nº›</a:t>
            </a:fld>
            <a:endParaRPr lang="es-C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enrique.toutin@uac.cl"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l/url?sa=i&amp;rct=j&amp;q=&amp;esrc=s&amp;frm=1&amp;source=images&amp;cd=&amp;cad=rja&amp;docid=WT0c5t9dj9cUUM&amp;tbnid=iGakPbBycHrtUM:&amp;ved=0CAUQjRw&amp;url=http://www.minerasancristobal.com/es/como-lo-hacemos/tecnologia-y-su-enfoque/metodo-de-explotacion&amp;ei=HYEVUoKqF-GaiALdyYDABg&amp;bvm=bv.51156542,d.cGE&amp;psig=AFQjCNF4cfPsYg9J6YoUDGuxMQNBr6b3FQ&amp;ust=1377227331432685"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476672"/>
            <a:ext cx="7620000" cy="609600"/>
          </a:xfrm>
        </p:spPr>
        <p:txBody>
          <a:bodyPr lIns="92075" tIns="46038" rIns="92075" bIns="46038" rtlCol="0">
            <a:noAutofit/>
          </a:bodyPr>
          <a:lstStyle/>
          <a:p>
            <a:pPr eaLnBrk="1" fontAlgn="auto" hangingPunct="1">
              <a:spcAft>
                <a:spcPts val="0"/>
              </a:spcAft>
              <a:defRPr/>
            </a:pPr>
            <a:r>
              <a:rPr lang="es-ES_tradnl" sz="2400" b="1" dirty="0" smtClean="0">
                <a:solidFill>
                  <a:srgbClr val="000099"/>
                </a:solidFill>
                <a:effectLst>
                  <a:outerShdw blurRad="38100" dist="38100" dir="2700000" algn="tl">
                    <a:srgbClr val="000000"/>
                  </a:outerShdw>
                </a:effectLst>
                <a:latin typeface="Arial Black" pitchFamily="34" charset="0"/>
              </a:rPr>
              <a:t>METODOS DE EXPLOTACION II</a:t>
            </a:r>
            <a:br>
              <a:rPr lang="es-ES_tradnl" sz="2400" b="1" dirty="0" smtClean="0">
                <a:solidFill>
                  <a:srgbClr val="000099"/>
                </a:solidFill>
                <a:effectLst>
                  <a:outerShdw blurRad="38100" dist="38100" dir="2700000" algn="tl">
                    <a:srgbClr val="000000"/>
                  </a:outerShdw>
                </a:effectLst>
                <a:latin typeface="Arial Black" pitchFamily="34" charset="0"/>
              </a:rPr>
            </a:br>
            <a:r>
              <a:rPr lang="es-ES_tradnl" sz="1900" b="1" dirty="0" smtClean="0">
                <a:solidFill>
                  <a:srgbClr val="000099"/>
                </a:solidFill>
                <a:effectLst>
                  <a:outerShdw blurRad="38100" dist="38100" dir="2700000" algn="tl">
                    <a:srgbClr val="000000"/>
                  </a:outerShdw>
                </a:effectLst>
                <a:latin typeface="Arial Black" pitchFamily="34" charset="0"/>
              </a:rPr>
              <a:t>UNIDAD </a:t>
            </a:r>
            <a:r>
              <a:rPr lang="es-ES_tradnl" sz="1900" b="1" dirty="0" err="1" smtClean="0">
                <a:solidFill>
                  <a:srgbClr val="000099"/>
                </a:solidFill>
                <a:effectLst>
                  <a:outerShdw blurRad="38100" dist="38100" dir="2700000" algn="tl">
                    <a:srgbClr val="000000"/>
                  </a:outerShdw>
                </a:effectLst>
                <a:latin typeface="Arial Black" pitchFamily="34" charset="0"/>
              </a:rPr>
              <a:t>iI</a:t>
            </a:r>
            <a:r>
              <a:rPr lang="es-ES_tradnl" sz="1900" b="1" dirty="0" smtClean="0">
                <a:solidFill>
                  <a:srgbClr val="000099"/>
                </a:solidFill>
                <a:effectLst>
                  <a:outerShdw blurRad="38100" dist="38100" dir="2700000" algn="tl">
                    <a:srgbClr val="000000"/>
                  </a:outerShdw>
                </a:effectLst>
                <a:latin typeface="Arial Black" pitchFamily="34" charset="0"/>
              </a:rPr>
              <a:t> y V: procesos de planificación minera</a:t>
            </a:r>
          </a:p>
        </p:txBody>
      </p:sp>
      <p:sp>
        <p:nvSpPr>
          <p:cNvPr id="2051" name="Rectangle 3"/>
          <p:cNvSpPr>
            <a:spLocks noChangeArrowheads="1"/>
          </p:cNvSpPr>
          <p:nvPr/>
        </p:nvSpPr>
        <p:spPr bwMode="auto">
          <a:xfrm>
            <a:off x="1524000" y="5281636"/>
            <a:ext cx="6248400" cy="1504950"/>
          </a:xfrm>
          <a:prstGeom prst="rect">
            <a:avLst/>
          </a:prstGeom>
          <a:noFill/>
          <a:ln w="9525">
            <a:noFill/>
            <a:miter lim="800000"/>
            <a:headEnd/>
            <a:tailEnd/>
          </a:ln>
        </p:spPr>
        <p:txBody>
          <a:bodyPr lIns="92075" tIns="46038" rIns="92075" bIns="46038">
            <a:spAutoFit/>
          </a:bodyPr>
          <a:lstStyle/>
          <a:p>
            <a:pPr marL="381000" indent="-381000" algn="ctr" eaLnBrk="0" hangingPunct="0">
              <a:lnSpc>
                <a:spcPct val="170000"/>
              </a:lnSpc>
              <a:buClr>
                <a:srgbClr val="FF0000"/>
              </a:buClr>
              <a:buSzPct val="120000"/>
            </a:pPr>
            <a:r>
              <a:rPr lang="es-ES_tradnl" sz="1800" b="1" dirty="0">
                <a:solidFill>
                  <a:srgbClr val="000099"/>
                </a:solidFill>
                <a:latin typeface="Arial" charset="0"/>
              </a:rPr>
              <a:t>MAURICIO BELMONTE LERMA</a:t>
            </a:r>
          </a:p>
          <a:p>
            <a:pPr marL="381000" indent="-381000" algn="ctr" eaLnBrk="0" hangingPunct="0">
              <a:lnSpc>
                <a:spcPct val="170000"/>
              </a:lnSpc>
              <a:buClr>
                <a:srgbClr val="FF0000"/>
              </a:buClr>
              <a:buSzPct val="120000"/>
            </a:pPr>
            <a:r>
              <a:rPr lang="es-ES_tradnl" sz="1800" b="1" dirty="0">
                <a:solidFill>
                  <a:srgbClr val="000099"/>
                </a:solidFill>
                <a:latin typeface="Arial" charset="0"/>
              </a:rPr>
              <a:t>INGENIERO </a:t>
            </a:r>
            <a:r>
              <a:rPr lang="es-ES_tradnl" sz="1800" b="1" dirty="0" smtClean="0">
                <a:solidFill>
                  <a:srgbClr val="000099"/>
                </a:solidFill>
                <a:latin typeface="Arial" charset="0"/>
              </a:rPr>
              <a:t> CIVIL  DE  MINAS</a:t>
            </a:r>
            <a:endParaRPr lang="es-ES_tradnl" sz="1800" b="1" dirty="0">
              <a:solidFill>
                <a:srgbClr val="000099"/>
              </a:solidFill>
              <a:latin typeface="Arial" charset="0"/>
            </a:endParaRPr>
          </a:p>
          <a:p>
            <a:pPr marL="381000" indent="-381000" algn="ctr" eaLnBrk="0" hangingPunct="0">
              <a:lnSpc>
                <a:spcPct val="170000"/>
              </a:lnSpc>
              <a:buClr>
                <a:srgbClr val="FF0000"/>
              </a:buClr>
              <a:buSzPct val="120000"/>
            </a:pPr>
            <a:r>
              <a:rPr lang="es-ES_tradnl" sz="1800" b="1" dirty="0">
                <a:solidFill>
                  <a:srgbClr val="000099"/>
                </a:solidFill>
                <a:latin typeface="Arial" charset="0"/>
              </a:rPr>
              <a:t>EMAIL: </a:t>
            </a:r>
            <a:r>
              <a:rPr lang="es-ES_tradnl" sz="1800" b="1" dirty="0" smtClean="0">
                <a:solidFill>
                  <a:srgbClr val="000099"/>
                </a:solidFill>
                <a:latin typeface="Arial" charset="0"/>
              </a:rPr>
              <a:t>mr_belmonte</a:t>
            </a:r>
            <a:r>
              <a:rPr lang="es-ES_tradnl" sz="1800" b="1" dirty="0" smtClean="0">
                <a:solidFill>
                  <a:srgbClr val="000099"/>
                </a:solidFill>
                <a:latin typeface="Arial" charset="0"/>
                <a:hlinkClick r:id="rId2"/>
              </a:rPr>
              <a:t>@hotmail.com</a:t>
            </a:r>
            <a:endParaRPr lang="es-ES_tradnl" sz="1800" b="1" dirty="0">
              <a:solidFill>
                <a:srgbClr val="000099"/>
              </a:solidFill>
              <a:latin typeface="Arial" charset="0"/>
            </a:endParaRPr>
          </a:p>
        </p:txBody>
      </p:sp>
      <p:pic>
        <p:nvPicPr>
          <p:cNvPr id="2052" name="Picture 5"/>
          <p:cNvPicPr>
            <a:picLocks noChangeAspect="1" noChangeArrowheads="1"/>
          </p:cNvPicPr>
          <p:nvPr/>
        </p:nvPicPr>
        <p:blipFill>
          <a:blip r:embed="rId3" cstate="print"/>
          <a:srcRect/>
          <a:stretch>
            <a:fillRect/>
          </a:stretch>
        </p:blipFill>
        <p:spPr bwMode="auto">
          <a:xfrm>
            <a:off x="857250" y="1643075"/>
            <a:ext cx="7215188" cy="3643313"/>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DETERMINACION DE SECUENCIA DE Explotación </a:t>
            </a:r>
            <a:endParaRPr lang="es-CL" sz="2800" b="1" dirty="0"/>
          </a:p>
        </p:txBody>
      </p:sp>
      <p:pic>
        <p:nvPicPr>
          <p:cNvPr id="16386" name="Picture 2" descr="http://www.monografias.com/trabajos65/estimacion-recursos-reservas/estimacion-recursos-reservas_image038.gif"/>
          <p:cNvPicPr>
            <a:picLocks noChangeAspect="1" noChangeArrowheads="1"/>
          </p:cNvPicPr>
          <p:nvPr/>
        </p:nvPicPr>
        <p:blipFill>
          <a:blip r:embed="rId2" cstate="print"/>
          <a:srcRect/>
          <a:stretch>
            <a:fillRect/>
          </a:stretch>
        </p:blipFill>
        <p:spPr bwMode="auto">
          <a:xfrm>
            <a:off x="1000100" y="2400312"/>
            <a:ext cx="7143800" cy="3314704"/>
          </a:xfrm>
          <a:prstGeom prst="rect">
            <a:avLst/>
          </a:prstGeom>
          <a:noFill/>
        </p:spPr>
      </p:pic>
    </p:spTree>
    <p:extLst>
      <p:ext uri="{BB962C8B-B14F-4D97-AF65-F5344CB8AC3E}">
        <p14:creationId xmlns:p14="http://schemas.microsoft.com/office/powerpoint/2010/main" val="4208030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DETERMINACION DE SECUENCIA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678625"/>
            <a:ext cx="8929717" cy="4893647"/>
          </a:xfrm>
          <a:prstGeom prst="rect">
            <a:avLst/>
          </a:prstGeom>
          <a:noFill/>
          <a:ln w="9525">
            <a:noFill/>
            <a:miter lim="800000"/>
            <a:headEnd/>
            <a:tailEnd/>
          </a:ln>
        </p:spPr>
        <p:txBody>
          <a:bodyPr wrap="square">
            <a:spAutoFit/>
          </a:bodyPr>
          <a:lstStyle/>
          <a:p>
            <a:pPr algn="just"/>
            <a:r>
              <a:rPr lang="es-CL" sz="2400" dirty="0" smtClean="0">
                <a:solidFill>
                  <a:srgbClr val="0070C0"/>
                </a:solidFill>
              </a:rPr>
              <a:t>Lo </a:t>
            </a:r>
            <a:r>
              <a:rPr lang="es-CL" sz="2400" dirty="0" smtClean="0">
                <a:solidFill>
                  <a:srgbClr val="0070C0"/>
                </a:solidFill>
              </a:rPr>
              <a:t>primero, es </a:t>
            </a:r>
            <a:r>
              <a:rPr lang="es-CL" sz="2400" dirty="0" smtClean="0">
                <a:solidFill>
                  <a:srgbClr val="0070C0"/>
                </a:solidFill>
              </a:rPr>
              <a:t>partir conociendo el modelo de bloques y en segundo lugar, los costos de explotación de cada bloque. Cada bloque definido debe tener la mejor y mayor cantidad de información. Entre ellas están:</a:t>
            </a:r>
          </a:p>
          <a:p>
            <a:pPr algn="just">
              <a:buFont typeface="Arial" pitchFamily="34" charset="0"/>
              <a:buChar char="•"/>
            </a:pPr>
            <a:r>
              <a:rPr lang="es-CL" sz="2400" dirty="0" smtClean="0">
                <a:solidFill>
                  <a:srgbClr val="0070C0"/>
                </a:solidFill>
              </a:rPr>
              <a:t> Ley</a:t>
            </a:r>
          </a:p>
          <a:p>
            <a:pPr algn="just">
              <a:buFont typeface="Arial" pitchFamily="34" charset="0"/>
              <a:buChar char="•"/>
            </a:pPr>
            <a:r>
              <a:rPr lang="es-CL" sz="2400" dirty="0" smtClean="0">
                <a:solidFill>
                  <a:srgbClr val="0070C0"/>
                </a:solidFill>
              </a:rPr>
              <a:t> Fino</a:t>
            </a:r>
          </a:p>
          <a:p>
            <a:pPr algn="just">
              <a:buFont typeface="Arial" pitchFamily="34" charset="0"/>
              <a:buChar char="•"/>
            </a:pPr>
            <a:r>
              <a:rPr lang="es-CL" sz="2400" dirty="0" smtClean="0">
                <a:solidFill>
                  <a:srgbClr val="0070C0"/>
                </a:solidFill>
              </a:rPr>
              <a:t> Costo</a:t>
            </a:r>
          </a:p>
          <a:p>
            <a:pPr algn="just">
              <a:buFont typeface="Arial" pitchFamily="34" charset="0"/>
              <a:buChar char="•"/>
            </a:pPr>
            <a:r>
              <a:rPr lang="es-CL" sz="2400" dirty="0" smtClean="0">
                <a:solidFill>
                  <a:srgbClr val="0070C0"/>
                </a:solidFill>
              </a:rPr>
              <a:t> Características geológicas</a:t>
            </a:r>
          </a:p>
          <a:p>
            <a:pPr algn="just">
              <a:buFont typeface="Arial" pitchFamily="34" charset="0"/>
              <a:buChar char="•"/>
            </a:pPr>
            <a:r>
              <a:rPr lang="es-CL" sz="2400" dirty="0" smtClean="0">
                <a:solidFill>
                  <a:srgbClr val="0070C0"/>
                </a:solidFill>
              </a:rPr>
              <a:t> Características geotécnicas (ángulo de talud que va entre los 40° y 45° y puede llegar hasta los 55°). </a:t>
            </a:r>
          </a:p>
          <a:p>
            <a:pPr algn="just">
              <a:buFont typeface="Arial" pitchFamily="34" charset="0"/>
              <a:buChar char="•"/>
            </a:pPr>
            <a:r>
              <a:rPr lang="es-CL" sz="2400" dirty="0" smtClean="0">
                <a:solidFill>
                  <a:srgbClr val="0070C0"/>
                </a:solidFill>
              </a:rPr>
              <a:t> Margen de utilidad (sobre el 10%)</a:t>
            </a:r>
          </a:p>
          <a:p>
            <a:pPr algn="just"/>
            <a:r>
              <a:rPr lang="es-CL" sz="2400" dirty="0" smtClean="0">
                <a:solidFill>
                  <a:srgbClr val="0070C0"/>
                </a:solidFill>
              </a:rPr>
              <a:t> Mientras mas información tenga, menor será mi nivel de riesgo.</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4893647"/>
          </a:xfrm>
          <a:prstGeom prst="rect">
            <a:avLst/>
          </a:prstGeom>
          <a:noFill/>
          <a:ln w="9525">
            <a:noFill/>
            <a:miter lim="800000"/>
            <a:headEnd/>
            <a:tailEnd/>
          </a:ln>
        </p:spPr>
        <p:txBody>
          <a:bodyPr wrap="square">
            <a:spAutoFit/>
          </a:bodyPr>
          <a:lstStyle/>
          <a:p>
            <a:pPr algn="just"/>
            <a:r>
              <a:rPr lang="es-CL" sz="2400" dirty="0" smtClean="0">
                <a:solidFill>
                  <a:srgbClr val="0070C0"/>
                </a:solidFill>
              </a:rPr>
              <a:t>Por donde debo partir el ejercicio ?.</a:t>
            </a:r>
          </a:p>
          <a:p>
            <a:pPr algn="just"/>
            <a:r>
              <a:rPr lang="es-CL" sz="2400" dirty="0" smtClean="0">
                <a:solidFill>
                  <a:srgbClr val="0070C0"/>
                </a:solidFill>
              </a:rPr>
              <a:t> Siempre debo partir por el bloque de mayor ley (debo escoger el mejor bloque al principio). La otra condición importante es que el bloque se encuentre lo mas cerca de la superficie (con el fin de generar el espacio rápido para los siguientes bloques y para obtener el mayor beneficio). La explotación de este bloque debe pagar toda la extracción de la sobrecarga. En la medida que avanzo,  se va formando un cono flotante, el cual se va ensanchando y profundizando.</a:t>
            </a:r>
          </a:p>
          <a:p>
            <a:pPr algn="just"/>
            <a:r>
              <a:rPr lang="es-CL" sz="2400" dirty="0" smtClean="0">
                <a:solidFill>
                  <a:srgbClr val="0070C0"/>
                </a:solidFill>
              </a:rPr>
              <a:t>En la medida que avanzo con la evaluación de los bloques, voy operativizando el yacimiento   </a:t>
            </a:r>
          </a:p>
          <a:p>
            <a:pPr algn="just"/>
            <a:r>
              <a:rPr lang="es-CL" sz="2400"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 y="2245568"/>
            <a:ext cx="85010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21616" y="1772816"/>
            <a:ext cx="6798656" cy="369332"/>
          </a:xfrm>
          <a:prstGeom prst="rect">
            <a:avLst/>
          </a:prstGeom>
          <a:noFill/>
        </p:spPr>
        <p:txBody>
          <a:bodyPr wrap="none" rtlCol="0">
            <a:spAutoFit/>
          </a:bodyPr>
          <a:lstStyle/>
          <a:p>
            <a:r>
              <a:rPr lang="es-CL" b="1" dirty="0" smtClean="0"/>
              <a:t>Avance de las paredes del </a:t>
            </a:r>
            <a:r>
              <a:rPr lang="es-CL" b="1" dirty="0" err="1" smtClean="0"/>
              <a:t>Pit</a:t>
            </a:r>
            <a:r>
              <a:rPr lang="es-CL" b="1" dirty="0" smtClean="0"/>
              <a:t> operacional hacia el </a:t>
            </a:r>
            <a:r>
              <a:rPr lang="es-CL" b="1" dirty="0" err="1" smtClean="0"/>
              <a:t>pit</a:t>
            </a:r>
            <a:r>
              <a:rPr lang="es-CL" b="1" dirty="0" smtClean="0"/>
              <a:t> final</a:t>
            </a:r>
            <a:endParaRPr lang="es-CL" b="1" dirty="0"/>
          </a:p>
        </p:txBody>
      </p:sp>
      <p:sp>
        <p:nvSpPr>
          <p:cNvPr id="4" name="3 CuadroTexto"/>
          <p:cNvSpPr txBox="1"/>
          <p:nvPr/>
        </p:nvSpPr>
        <p:spPr>
          <a:xfrm>
            <a:off x="251520" y="6001543"/>
            <a:ext cx="2276585" cy="307777"/>
          </a:xfrm>
          <a:prstGeom prst="rect">
            <a:avLst/>
          </a:prstGeom>
          <a:noFill/>
        </p:spPr>
        <p:txBody>
          <a:bodyPr wrap="none" rtlCol="0">
            <a:spAutoFit/>
          </a:bodyPr>
          <a:lstStyle/>
          <a:p>
            <a:r>
              <a:rPr lang="es-CL" sz="1400" b="1" dirty="0" smtClean="0"/>
              <a:t>Angulo de talud </a:t>
            </a:r>
            <a:r>
              <a:rPr lang="es-CL" sz="1400" b="1" dirty="0" err="1" smtClean="0"/>
              <a:t>pit</a:t>
            </a:r>
            <a:r>
              <a:rPr lang="es-CL" sz="1400" b="1" dirty="0" smtClean="0"/>
              <a:t> final</a:t>
            </a:r>
            <a:endParaRPr lang="es-CL" sz="1400" b="1" dirty="0"/>
          </a:p>
        </p:txBody>
      </p:sp>
      <p:sp>
        <p:nvSpPr>
          <p:cNvPr id="5" name="4 CuadroTexto"/>
          <p:cNvSpPr txBox="1"/>
          <p:nvPr/>
        </p:nvSpPr>
        <p:spPr>
          <a:xfrm>
            <a:off x="6529460" y="5877272"/>
            <a:ext cx="2291012" cy="307777"/>
          </a:xfrm>
          <a:prstGeom prst="rect">
            <a:avLst/>
          </a:prstGeom>
          <a:noFill/>
        </p:spPr>
        <p:txBody>
          <a:bodyPr wrap="none" rtlCol="0">
            <a:spAutoFit/>
          </a:bodyPr>
          <a:lstStyle/>
          <a:p>
            <a:r>
              <a:rPr lang="es-CL" sz="1400" b="1" dirty="0" smtClean="0"/>
              <a:t>Angulo de la expansión</a:t>
            </a:r>
            <a:endParaRPr lang="es-CL" sz="1400" b="1" dirty="0"/>
          </a:p>
        </p:txBody>
      </p:sp>
      <p:sp>
        <p:nvSpPr>
          <p:cNvPr id="6" name="5 CuadroTexto"/>
          <p:cNvSpPr txBox="1"/>
          <p:nvPr/>
        </p:nvSpPr>
        <p:spPr>
          <a:xfrm>
            <a:off x="4427984" y="5517232"/>
            <a:ext cx="1786066" cy="307777"/>
          </a:xfrm>
          <a:prstGeom prst="rect">
            <a:avLst/>
          </a:prstGeom>
          <a:noFill/>
        </p:spPr>
        <p:txBody>
          <a:bodyPr wrap="none" rtlCol="0">
            <a:spAutoFit/>
          </a:bodyPr>
          <a:lstStyle/>
          <a:p>
            <a:r>
              <a:rPr lang="es-CL" sz="1400" b="1" dirty="0" smtClean="0"/>
              <a:t>Angulo de trabajo</a:t>
            </a:r>
            <a:endParaRPr lang="es-CL" sz="1400" b="1" dirty="0"/>
          </a:p>
        </p:txBody>
      </p:sp>
    </p:spTree>
    <p:extLst>
      <p:ext uri="{BB962C8B-B14F-4D97-AF65-F5344CB8AC3E}">
        <p14:creationId xmlns:p14="http://schemas.microsoft.com/office/powerpoint/2010/main" val="4160754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TRAZADO DE EXPANCIONES O FASES DE Explotación</a:t>
            </a:r>
            <a:endParaRPr lang="es-CL" sz="2800" b="1" dirty="0"/>
          </a:p>
        </p:txBody>
      </p:sp>
      <p:sp>
        <p:nvSpPr>
          <p:cNvPr id="4" name="2 Marcador de contenido"/>
          <p:cNvSpPr txBox="1">
            <a:spLocks/>
          </p:cNvSpPr>
          <p:nvPr/>
        </p:nvSpPr>
        <p:spPr>
          <a:xfrm>
            <a:off x="5084440" y="4429132"/>
            <a:ext cx="1845014" cy="59242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es-CL" sz="4400" b="1" dirty="0" smtClean="0">
                <a:latin typeface="Aparajita" pitchFamily="34" charset="0"/>
                <a:cs typeface="Aparajita" pitchFamily="34" charset="0"/>
              </a:rPr>
              <a:t>Fases </a:t>
            </a:r>
            <a:endParaRPr lang="es-CL" sz="4400" b="1" dirty="0">
              <a:latin typeface="Aparajita" pitchFamily="34" charset="0"/>
              <a:cs typeface="Aparajita" pitchFamily="34" charset="0"/>
            </a:endParaRPr>
          </a:p>
        </p:txBody>
      </p:sp>
      <p:sp>
        <p:nvSpPr>
          <p:cNvPr id="5" name="4 Rectángulo"/>
          <p:cNvSpPr/>
          <p:nvPr/>
        </p:nvSpPr>
        <p:spPr>
          <a:xfrm>
            <a:off x="475928" y="1714488"/>
            <a:ext cx="2160240" cy="14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Aparajita" pitchFamily="34" charset="0"/>
                <a:cs typeface="Aparajita" pitchFamily="34" charset="0"/>
              </a:rPr>
              <a:t>ETAPA DE DISEÑO</a:t>
            </a:r>
            <a:endParaRPr lang="es-CL" sz="3200" b="1" dirty="0">
              <a:latin typeface="Aparajita" pitchFamily="34" charset="0"/>
              <a:cs typeface="Aparajita" pitchFamily="34" charset="0"/>
            </a:endParaRPr>
          </a:p>
        </p:txBody>
      </p:sp>
      <p:sp>
        <p:nvSpPr>
          <p:cNvPr id="6" name="5 Flecha derecha"/>
          <p:cNvSpPr/>
          <p:nvPr/>
        </p:nvSpPr>
        <p:spPr>
          <a:xfrm>
            <a:off x="3284240" y="2285256"/>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CuadroTexto"/>
          <p:cNvSpPr txBox="1"/>
          <p:nvPr/>
        </p:nvSpPr>
        <p:spPr>
          <a:xfrm>
            <a:off x="4868416" y="1997224"/>
            <a:ext cx="2664296" cy="954107"/>
          </a:xfrm>
          <a:prstGeom prst="rect">
            <a:avLst/>
          </a:prstGeom>
          <a:noFill/>
        </p:spPr>
        <p:txBody>
          <a:bodyPr wrap="square" rtlCol="0">
            <a:spAutoFit/>
          </a:bodyPr>
          <a:lstStyle/>
          <a:p>
            <a:r>
              <a:rPr lang="es-CL" sz="2800" b="1" dirty="0" smtClean="0">
                <a:latin typeface="Aparajita" pitchFamily="34" charset="0"/>
                <a:cs typeface="Aparajita" pitchFamily="34" charset="0"/>
              </a:rPr>
              <a:t>Limites Económicos  del Pit  Final</a:t>
            </a:r>
            <a:endParaRPr lang="es-CL" sz="2800" b="1" dirty="0">
              <a:latin typeface="Aparajita" pitchFamily="34" charset="0"/>
              <a:cs typeface="Aparajita" pitchFamily="34" charset="0"/>
            </a:endParaRPr>
          </a:p>
        </p:txBody>
      </p:sp>
      <p:sp>
        <p:nvSpPr>
          <p:cNvPr id="8" name="7 Flecha arriba"/>
          <p:cNvSpPr/>
          <p:nvPr/>
        </p:nvSpPr>
        <p:spPr>
          <a:xfrm>
            <a:off x="5606498" y="3367015"/>
            <a:ext cx="594066" cy="10621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04" y="3293368"/>
            <a:ext cx="37242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http://www.ingenieroenminas.com/wp-content/uploads/2012/03/Figura-2.-Yacimientos-tipo-mantos-horizont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296" y="5101351"/>
            <a:ext cx="53816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55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5262979"/>
          </a:xfrm>
          <a:prstGeom prst="rect">
            <a:avLst/>
          </a:prstGeom>
          <a:noFill/>
          <a:ln w="9525">
            <a:noFill/>
            <a:miter lim="800000"/>
            <a:headEnd/>
            <a:tailEnd/>
          </a:ln>
        </p:spPr>
        <p:txBody>
          <a:bodyPr wrap="square">
            <a:spAutoFit/>
          </a:bodyPr>
          <a:lstStyle/>
          <a:p>
            <a:r>
              <a:rPr lang="es-ES" sz="2400" dirty="0">
                <a:solidFill>
                  <a:srgbClr val="0070C0"/>
                </a:solidFill>
              </a:rPr>
              <a:t>El </a:t>
            </a:r>
            <a:r>
              <a:rPr lang="es-ES" sz="2400" b="1" dirty="0">
                <a:solidFill>
                  <a:srgbClr val="0070C0"/>
                </a:solidFill>
              </a:rPr>
              <a:t>movimiento de los equipos</a:t>
            </a:r>
            <a:r>
              <a:rPr lang="es-ES" sz="2400" dirty="0">
                <a:solidFill>
                  <a:srgbClr val="0070C0"/>
                </a:solidFill>
              </a:rPr>
              <a:t> mineros, de todos los tamaños, al interior de un </a:t>
            </a:r>
            <a:r>
              <a:rPr lang="es-ES" sz="2400" dirty="0" err="1">
                <a:solidFill>
                  <a:srgbClr val="0070C0"/>
                </a:solidFill>
              </a:rPr>
              <a:t>Pit</a:t>
            </a:r>
            <a:r>
              <a:rPr lang="es-ES" sz="2400" dirty="0">
                <a:solidFill>
                  <a:srgbClr val="0070C0"/>
                </a:solidFill>
              </a:rPr>
              <a:t>, requieren de</a:t>
            </a:r>
          </a:p>
          <a:p>
            <a:r>
              <a:rPr lang="es-ES" sz="2400" b="1" dirty="0">
                <a:solidFill>
                  <a:srgbClr val="0070C0"/>
                </a:solidFill>
              </a:rPr>
              <a:t>espacios físicos en ancho y largo</a:t>
            </a:r>
            <a:r>
              <a:rPr lang="es-ES" sz="2400" dirty="0">
                <a:solidFill>
                  <a:srgbClr val="0070C0"/>
                </a:solidFill>
              </a:rPr>
              <a:t> suficientes como para su </a:t>
            </a:r>
            <a:r>
              <a:rPr lang="es-ES" sz="2400" b="1" dirty="0">
                <a:solidFill>
                  <a:srgbClr val="0070C0"/>
                </a:solidFill>
              </a:rPr>
              <a:t>desempeño y movilización </a:t>
            </a:r>
            <a:r>
              <a:rPr lang="es-ES" sz="2400" b="1" dirty="0" smtClean="0">
                <a:solidFill>
                  <a:srgbClr val="0070C0"/>
                </a:solidFill>
              </a:rPr>
              <a:t>con seguridad</a:t>
            </a:r>
            <a:r>
              <a:rPr lang="es-ES" sz="2400" dirty="0">
                <a:solidFill>
                  <a:srgbClr val="0070C0"/>
                </a:solidFill>
              </a:rPr>
              <a:t>, de tal forma que puedan cumplir sus funciones de diseño, evitando accidentes </a:t>
            </a:r>
            <a:r>
              <a:rPr lang="es-ES" sz="2400" dirty="0" smtClean="0">
                <a:solidFill>
                  <a:srgbClr val="0070C0"/>
                </a:solidFill>
              </a:rPr>
              <a:t>con otros </a:t>
            </a:r>
            <a:r>
              <a:rPr lang="es-ES" sz="2400" dirty="0">
                <a:solidFill>
                  <a:srgbClr val="0070C0"/>
                </a:solidFill>
              </a:rPr>
              <a:t>equipos y/o a las personas, optimizando así la producción conjunta de la mina</a:t>
            </a:r>
            <a:r>
              <a:rPr lang="es-ES" sz="2400" dirty="0" smtClean="0">
                <a:solidFill>
                  <a:srgbClr val="0070C0"/>
                </a:solidFill>
              </a:rPr>
              <a:t>.</a:t>
            </a:r>
          </a:p>
          <a:p>
            <a:r>
              <a:rPr lang="es-ES" sz="2400" dirty="0">
                <a:solidFill>
                  <a:srgbClr val="0070C0"/>
                </a:solidFill>
              </a:rPr>
              <a:t>La visualización en el tiempo de estos espacios, es responsabilidad del trabajo conjunto entre los</a:t>
            </a:r>
          </a:p>
          <a:p>
            <a:r>
              <a:rPr lang="es-ES" sz="2400" b="1" dirty="0">
                <a:solidFill>
                  <a:srgbClr val="0070C0"/>
                </a:solidFill>
              </a:rPr>
              <a:t>ingenieros de planificación (largo plazo) y los ingenieros de operación (en el corto plazo)</a:t>
            </a:r>
            <a:r>
              <a:rPr lang="es-ES" sz="2400" dirty="0">
                <a:solidFill>
                  <a:srgbClr val="0070C0"/>
                </a:solidFill>
              </a:rPr>
              <a:t>, para</a:t>
            </a:r>
          </a:p>
          <a:p>
            <a:r>
              <a:rPr lang="es-ES" sz="2400" dirty="0">
                <a:solidFill>
                  <a:srgbClr val="0070C0"/>
                </a:solidFill>
              </a:rPr>
              <a:t>los distintos trabajos planificados para el </a:t>
            </a:r>
            <a:r>
              <a:rPr lang="es-ES" sz="2400" dirty="0" err="1">
                <a:solidFill>
                  <a:srgbClr val="0070C0"/>
                </a:solidFill>
              </a:rPr>
              <a:t>Pit</a:t>
            </a:r>
            <a:r>
              <a:rPr lang="es-ES" sz="2400" dirty="0">
                <a:solidFill>
                  <a:srgbClr val="0070C0"/>
                </a:solidFill>
              </a:rPr>
              <a:t>.</a:t>
            </a:r>
            <a:endParaRPr lang="es-CL" sz="2400" b="1" dirty="0" smtClean="0">
              <a:solidFill>
                <a:srgbClr val="0070C0"/>
              </a:solidFill>
            </a:endParaRPr>
          </a:p>
          <a:p>
            <a:pPr algn="just"/>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4524315"/>
          </a:xfrm>
          <a:prstGeom prst="rect">
            <a:avLst/>
          </a:prstGeom>
          <a:noFill/>
          <a:ln w="9525">
            <a:noFill/>
            <a:miter lim="800000"/>
            <a:headEnd/>
            <a:tailEnd/>
          </a:ln>
        </p:spPr>
        <p:txBody>
          <a:bodyPr wrap="square">
            <a:spAutoFit/>
          </a:bodyPr>
          <a:lstStyle/>
          <a:p>
            <a:r>
              <a:rPr lang="es-ES" sz="2400" b="1" dirty="0" smtClean="0">
                <a:solidFill>
                  <a:srgbClr val="0070C0"/>
                </a:solidFill>
              </a:rPr>
              <a:t>Algunos de los espacios a considerar:</a:t>
            </a:r>
          </a:p>
          <a:p>
            <a:endParaRPr lang="es-ES" sz="2400" b="1" dirty="0" smtClean="0">
              <a:solidFill>
                <a:srgbClr val="0070C0"/>
              </a:solidFill>
            </a:endParaRPr>
          </a:p>
          <a:p>
            <a:r>
              <a:rPr lang="es-CL" sz="2400" dirty="0" smtClean="0">
                <a:solidFill>
                  <a:srgbClr val="0070C0"/>
                </a:solidFill>
              </a:rPr>
              <a:t>- Accesos</a:t>
            </a:r>
            <a:r>
              <a:rPr lang="es-CL" sz="2400" dirty="0">
                <a:solidFill>
                  <a:srgbClr val="0070C0"/>
                </a:solidFill>
              </a:rPr>
              <a:t>.</a:t>
            </a:r>
          </a:p>
          <a:p>
            <a:r>
              <a:rPr lang="es-CL" sz="2400" dirty="0">
                <a:solidFill>
                  <a:srgbClr val="0070C0"/>
                </a:solidFill>
              </a:rPr>
              <a:t>- Bermas.</a:t>
            </a:r>
          </a:p>
          <a:p>
            <a:r>
              <a:rPr lang="es-CL" sz="2400" dirty="0">
                <a:solidFill>
                  <a:srgbClr val="0070C0"/>
                </a:solidFill>
              </a:rPr>
              <a:t>- Cunetas.</a:t>
            </a:r>
          </a:p>
          <a:p>
            <a:r>
              <a:rPr lang="es-CL" sz="2400" dirty="0">
                <a:solidFill>
                  <a:srgbClr val="0070C0"/>
                </a:solidFill>
              </a:rPr>
              <a:t>- Pendientes.</a:t>
            </a:r>
          </a:p>
          <a:p>
            <a:r>
              <a:rPr lang="es-ES" sz="2400" dirty="0">
                <a:solidFill>
                  <a:srgbClr val="0070C0"/>
                </a:solidFill>
              </a:rPr>
              <a:t>- Cruce de Camiones o doble vía.</a:t>
            </a:r>
          </a:p>
          <a:p>
            <a:r>
              <a:rPr lang="es-CL" sz="2400" dirty="0">
                <a:solidFill>
                  <a:srgbClr val="0070C0"/>
                </a:solidFill>
              </a:rPr>
              <a:t>- Ancho máximo de expansión.</a:t>
            </a:r>
          </a:p>
          <a:p>
            <a:r>
              <a:rPr lang="es-CL" sz="2400" dirty="0">
                <a:solidFill>
                  <a:srgbClr val="0070C0"/>
                </a:solidFill>
              </a:rPr>
              <a:t>- Desfase entre palas.</a:t>
            </a:r>
          </a:p>
          <a:p>
            <a:r>
              <a:rPr lang="es-ES" sz="2400" dirty="0">
                <a:solidFill>
                  <a:srgbClr val="0070C0"/>
                </a:solidFill>
              </a:rPr>
              <a:t>- Ancho mínimo de operación (Perforación, Carguío y Transporte).</a:t>
            </a:r>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extLst>
      <p:ext uri="{BB962C8B-B14F-4D97-AF65-F5344CB8AC3E}">
        <p14:creationId xmlns:p14="http://schemas.microsoft.com/office/powerpoint/2010/main" val="325381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3785652"/>
          </a:xfrm>
          <a:prstGeom prst="rect">
            <a:avLst/>
          </a:prstGeom>
          <a:noFill/>
          <a:ln w="9525">
            <a:noFill/>
            <a:miter lim="800000"/>
            <a:headEnd/>
            <a:tailEnd/>
          </a:ln>
        </p:spPr>
        <p:txBody>
          <a:bodyPr wrap="square">
            <a:spAutoFit/>
          </a:bodyPr>
          <a:lstStyle/>
          <a:p>
            <a:pPr algn="just"/>
            <a:r>
              <a:rPr lang="es-CL" sz="2400" dirty="0" smtClean="0">
                <a:solidFill>
                  <a:srgbClr val="0070C0"/>
                </a:solidFill>
              </a:rPr>
              <a:t>Considerando lo anterior, defino los diferentes caminos para extraer el mineral (caminos principales de transporte, rampas, etc.), con el fin de poder trasladar el mineral a la planta de chancado y también defino los </a:t>
            </a:r>
            <a:r>
              <a:rPr lang="es-CL" sz="2400" b="1" dirty="0" smtClean="0">
                <a:solidFill>
                  <a:srgbClr val="0070C0"/>
                </a:solidFill>
              </a:rPr>
              <a:t>botaderos</a:t>
            </a:r>
            <a:r>
              <a:rPr lang="es-CL" sz="2400" dirty="0" smtClean="0">
                <a:solidFill>
                  <a:srgbClr val="0070C0"/>
                </a:solidFill>
              </a:rPr>
              <a:t> para dejar el lastre. Defino donde va la planta de tratamiento (molienda y flotación), etc., y se vuelve a evaluar (el fin es obtener una rentabilidad sobre el 10%).</a:t>
            </a:r>
          </a:p>
          <a:p>
            <a:pPr algn="just"/>
            <a:endParaRPr lang="es-CL" sz="2400" b="1" dirty="0" smtClean="0">
              <a:solidFill>
                <a:srgbClr val="0070C0"/>
              </a:solidFill>
            </a:endParaRPr>
          </a:p>
          <a:p>
            <a:pPr algn="just"/>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extLst>
      <p:ext uri="{BB962C8B-B14F-4D97-AF65-F5344CB8AC3E}">
        <p14:creationId xmlns:p14="http://schemas.microsoft.com/office/powerpoint/2010/main" val="168109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4" y="1772816"/>
            <a:ext cx="5328592" cy="1280964"/>
          </a:xfrm>
        </p:spPr>
        <p:txBody>
          <a:bodyPr>
            <a:normAutofit/>
          </a:bodyPr>
          <a:lstStyle/>
          <a:p>
            <a:pPr algn="l"/>
            <a:r>
              <a:rPr lang="es-CL" sz="2400" dirty="0" smtClean="0"/>
              <a:t>FINALMENTE, LA VIDA UTIL DE UN YACIMIENTO</a:t>
            </a:r>
            <a:endParaRPr lang="es-CL" sz="2400" dirty="0"/>
          </a:p>
        </p:txBody>
      </p:sp>
      <p:sp>
        <p:nvSpPr>
          <p:cNvPr id="3" name="2 Marcador de contenido"/>
          <p:cNvSpPr>
            <a:spLocks noGrp="1"/>
          </p:cNvSpPr>
          <p:nvPr>
            <p:ph idx="1"/>
          </p:nvPr>
        </p:nvSpPr>
        <p:spPr>
          <a:xfrm>
            <a:off x="142874" y="3474218"/>
            <a:ext cx="8410254" cy="3312368"/>
          </a:xfrm>
        </p:spPr>
        <p:txBody>
          <a:bodyPr>
            <a:normAutofit lnSpcReduction="10000"/>
          </a:bodyPr>
          <a:lstStyle/>
          <a:p>
            <a:pPr marL="0" indent="0">
              <a:buNone/>
            </a:pPr>
            <a:r>
              <a:rPr lang="es-CL" sz="2800" dirty="0">
                <a:latin typeface="Aparajita" pitchFamily="34" charset="0"/>
                <a:cs typeface="Aparajita" pitchFamily="34" charset="0"/>
              </a:rPr>
              <a:t>D</a:t>
            </a:r>
            <a:r>
              <a:rPr lang="es-CL" sz="2800" dirty="0" smtClean="0">
                <a:latin typeface="Aparajita" pitchFamily="34" charset="0"/>
                <a:cs typeface="Aparajita" pitchFamily="34" charset="0"/>
              </a:rPr>
              <a:t>ependerá principalmente de:</a:t>
            </a:r>
          </a:p>
          <a:p>
            <a:pPr>
              <a:buFont typeface="Wingdings" pitchFamily="2" charset="2"/>
              <a:buChar char="v"/>
            </a:pPr>
            <a:r>
              <a:rPr lang="es-CL" sz="2800" dirty="0" smtClean="0">
                <a:latin typeface="Aparajita" pitchFamily="34" charset="0"/>
                <a:cs typeface="Aparajita" pitchFamily="34" charset="0"/>
              </a:rPr>
              <a:t> La cantidad </a:t>
            </a:r>
            <a:r>
              <a:rPr lang="es-CL" sz="2800" dirty="0">
                <a:latin typeface="Aparajita" pitchFamily="34" charset="0"/>
                <a:cs typeface="Aparajita" pitchFamily="34" charset="0"/>
              </a:rPr>
              <a:t>de reservas </a:t>
            </a:r>
            <a:r>
              <a:rPr lang="es-CL" sz="2800" dirty="0" smtClean="0">
                <a:latin typeface="Aparajita" pitchFamily="34" charset="0"/>
                <a:cs typeface="Aparajita" pitchFamily="34" charset="0"/>
              </a:rPr>
              <a:t>de minerales</a:t>
            </a:r>
          </a:p>
          <a:p>
            <a:pPr>
              <a:buFont typeface="Wingdings" pitchFamily="2" charset="2"/>
              <a:buChar char="v"/>
            </a:pPr>
            <a:r>
              <a:rPr lang="es-CL" sz="2800" dirty="0" smtClean="0">
                <a:latin typeface="Aparajita" pitchFamily="34" charset="0"/>
                <a:cs typeface="Aparajita" pitchFamily="34" charset="0"/>
              </a:rPr>
              <a:t> Ritmo </a:t>
            </a:r>
            <a:r>
              <a:rPr lang="es-CL" sz="2800" dirty="0">
                <a:latin typeface="Aparajita" pitchFamily="34" charset="0"/>
                <a:cs typeface="Aparajita" pitchFamily="34" charset="0"/>
              </a:rPr>
              <a:t>de explotación requerido o producción de la </a:t>
            </a:r>
            <a:r>
              <a:rPr lang="es-CL" sz="2800" dirty="0" smtClean="0">
                <a:latin typeface="Aparajita" pitchFamily="34" charset="0"/>
                <a:cs typeface="Aparajita" pitchFamily="34" charset="0"/>
              </a:rPr>
              <a:t>faena</a:t>
            </a:r>
          </a:p>
          <a:p>
            <a:pPr>
              <a:buFont typeface="Wingdings" pitchFamily="2" charset="2"/>
              <a:buChar char="v"/>
            </a:pPr>
            <a:r>
              <a:rPr lang="es-CL" sz="2800" dirty="0" smtClean="0">
                <a:latin typeface="Aparajita" pitchFamily="34" charset="0"/>
                <a:cs typeface="Aparajita" pitchFamily="34" charset="0"/>
              </a:rPr>
              <a:t> Necesidades:</a:t>
            </a:r>
          </a:p>
          <a:p>
            <a:pPr marL="1383030" lvl="4" indent="-285750"/>
            <a:r>
              <a:rPr lang="es-CL" sz="2400" dirty="0" smtClean="0">
                <a:latin typeface="Aparajita" pitchFamily="34" charset="0"/>
                <a:cs typeface="Aparajita" pitchFamily="34" charset="0"/>
              </a:rPr>
              <a:t>Políticas</a:t>
            </a:r>
          </a:p>
          <a:p>
            <a:pPr marL="1383030" lvl="4" indent="-285750"/>
            <a:r>
              <a:rPr lang="es-CL" sz="2400" dirty="0" smtClean="0">
                <a:latin typeface="Aparajita" pitchFamily="34" charset="0"/>
                <a:cs typeface="Aparajita" pitchFamily="34" charset="0"/>
              </a:rPr>
              <a:t>Recursos</a:t>
            </a:r>
          </a:p>
          <a:p>
            <a:pPr marL="1383030" lvl="4" indent="-285750"/>
            <a:r>
              <a:rPr lang="es-CL" sz="2400" dirty="0" smtClean="0">
                <a:latin typeface="Aparajita" pitchFamily="34" charset="0"/>
                <a:cs typeface="Aparajita" pitchFamily="34" charset="0"/>
              </a:rPr>
              <a:t>Intereses de la empresa</a:t>
            </a:r>
          </a:p>
          <a:p>
            <a:pPr marL="1383030" lvl="4" indent="-285750">
              <a:buNone/>
            </a:pPr>
            <a:endParaRPr lang="es-CL" sz="3200" dirty="0">
              <a:latin typeface="Aparajita" pitchFamily="34" charset="0"/>
              <a:cs typeface="Aparajita" pitchFamily="34" charset="0"/>
            </a:endParaRPr>
          </a:p>
        </p:txBody>
      </p:sp>
      <p:pic>
        <p:nvPicPr>
          <p:cNvPr id="5122" name="Picture 2" descr="https://encrypted-tbn0.gstatic.com/images?q=tbn:ANd9GcRAqn5_s8TfibU941bhRSVD5MmxQmr9NE-z0yDPZ-mHaAvALXLN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439" y="1628800"/>
            <a:ext cx="3336278" cy="216720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Tree>
    <p:extLst>
      <p:ext uri="{BB962C8B-B14F-4D97-AF65-F5344CB8AC3E}">
        <p14:creationId xmlns:p14="http://schemas.microsoft.com/office/powerpoint/2010/main" val="759960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4705" y="3714752"/>
            <a:ext cx="6629400" cy="1517301"/>
          </a:xfrm>
        </p:spPr>
        <p:txBody>
          <a:bodyPr>
            <a:noAutofit/>
          </a:bodyPr>
          <a:lstStyle/>
          <a:p>
            <a:r>
              <a:rPr lang="es-CL" b="1" dirty="0" smtClean="0"/>
              <a:t>DISEÑO DE ACOPIO DE MINERALIZADOS Y BOTADEROS</a:t>
            </a:r>
            <a:endParaRPr lang="es-CL" b="1" dirty="0"/>
          </a:p>
        </p:txBody>
      </p:sp>
    </p:spTree>
    <p:extLst>
      <p:ext uri="{BB962C8B-B14F-4D97-AF65-F5344CB8AC3E}">
        <p14:creationId xmlns:p14="http://schemas.microsoft.com/office/powerpoint/2010/main" val="261014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96788" y="4365104"/>
            <a:ext cx="6775608" cy="2025347"/>
          </a:xfrm>
        </p:spPr>
        <p:txBody>
          <a:bodyPr/>
          <a:lstStyle/>
          <a:p>
            <a:r>
              <a:rPr lang="es-ES_tradnl" sz="2800" b="1" dirty="0" smtClean="0"/>
              <a:t>PROCESOS DE PLANIFICACION MINERA</a:t>
            </a:r>
            <a:endParaRPr lang="es-CL" sz="2800" b="1" dirty="0"/>
          </a:p>
        </p:txBody>
      </p:sp>
      <p:pic>
        <p:nvPicPr>
          <p:cNvPr id="9218" name="Picture 2" descr="http://www.minerasancristobal.com/en/wp-content/uploads/2011/05/Mining-Metho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076" y="471764"/>
            <a:ext cx="6223235" cy="466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1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628800"/>
            <a:ext cx="7408333" cy="4497363"/>
          </a:xfrm>
        </p:spPr>
        <p:txBody>
          <a:bodyPr/>
          <a:lstStyle/>
          <a:p>
            <a:pPr marL="0" indent="0" algn="just">
              <a:buNone/>
            </a:pPr>
            <a:r>
              <a:rPr lang="es-CL" dirty="0" smtClean="0"/>
              <a:t>Un Botadero es un lugar especifico donde se deposita el material estéril  extraído de la mina, el cual debe cumplir con las condiciones necesarias para ese fin.</a:t>
            </a:r>
            <a:endParaRPr lang="es-CL" dirty="0"/>
          </a:p>
        </p:txBody>
      </p:sp>
      <p:sp>
        <p:nvSpPr>
          <p:cNvPr id="3" name="2 Título"/>
          <p:cNvSpPr>
            <a:spLocks noGrp="1"/>
          </p:cNvSpPr>
          <p:nvPr>
            <p:ph type="title"/>
          </p:nvPr>
        </p:nvSpPr>
        <p:spPr/>
        <p:txBody>
          <a:bodyPr/>
          <a:lstStyle/>
          <a:p>
            <a:r>
              <a:rPr lang="es-CL" dirty="0" smtClean="0"/>
              <a:t>Botaderos</a:t>
            </a:r>
            <a:endParaRPr lang="es-C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345904"/>
            <a:ext cx="6336704" cy="317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443805"/>
            <a:ext cx="8280920" cy="5217443"/>
          </a:xfrm>
        </p:spPr>
        <p:txBody>
          <a:bodyPr>
            <a:normAutofit/>
          </a:bodyPr>
          <a:lstStyle/>
          <a:p>
            <a:pPr marL="0" indent="0" algn="just">
              <a:buNone/>
            </a:pPr>
            <a:r>
              <a:rPr lang="es-CL" dirty="0" smtClean="0"/>
              <a:t>Un botadero debe cumplir muchas exigencias para su habilitación (técnicas y económicas), por lo tanto debo elegir el mejor lugar.  </a:t>
            </a:r>
          </a:p>
          <a:p>
            <a:pPr algn="just"/>
            <a:r>
              <a:rPr lang="es-CL" dirty="0" smtClean="0"/>
              <a:t>La </a:t>
            </a:r>
            <a:r>
              <a:rPr lang="es-CL" b="1" dirty="0"/>
              <a:t>distancia</a:t>
            </a:r>
            <a:r>
              <a:rPr lang="es-CL" dirty="0"/>
              <a:t> entre el punto de carga de los camiones en la mina y el </a:t>
            </a:r>
            <a:r>
              <a:rPr lang="es-CL" dirty="0" smtClean="0"/>
              <a:t> botadero </a:t>
            </a:r>
            <a:r>
              <a:rPr lang="es-CL" dirty="0"/>
              <a:t>debe ser la mínima posible, por una razón económica, ya que el rendimiento de los equipos </a:t>
            </a:r>
            <a:r>
              <a:rPr lang="es-CL" dirty="0" smtClean="0"/>
              <a:t>de transporte </a:t>
            </a:r>
            <a:r>
              <a:rPr lang="es-CL" dirty="0"/>
              <a:t>es afectado por esta distancia.</a:t>
            </a:r>
          </a:p>
          <a:p>
            <a:pPr algn="just"/>
            <a:endParaRPr lang="es-CL"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789040"/>
            <a:ext cx="763284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82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1778504"/>
            <a:ext cx="7992888" cy="3450696"/>
          </a:xfrm>
        </p:spPr>
        <p:txBody>
          <a:bodyPr>
            <a:normAutofit lnSpcReduction="10000"/>
          </a:bodyPr>
          <a:lstStyle/>
          <a:p>
            <a:pPr marL="0" indent="0" algn="just">
              <a:buNone/>
            </a:pPr>
            <a:r>
              <a:rPr lang="es-CL" dirty="0"/>
              <a:t>Básicamente la descarga se realiza en las cercanías del borde del botadero, teniendo en cuenta </a:t>
            </a:r>
            <a:r>
              <a:rPr lang="es-CL" dirty="0" smtClean="0"/>
              <a:t>que debe </a:t>
            </a:r>
            <a:r>
              <a:rPr lang="es-CL" dirty="0"/>
              <a:t>existir una distancia prudente para evitar accidentes durante y después de la operación</a:t>
            </a:r>
            <a:r>
              <a:rPr lang="es-CL" dirty="0" smtClean="0"/>
              <a:t>. Para </a:t>
            </a:r>
            <a:r>
              <a:rPr lang="es-CL" dirty="0"/>
              <a:t>ello </a:t>
            </a:r>
            <a:r>
              <a:rPr lang="es-CL" dirty="0" smtClean="0"/>
              <a:t>es muy importante la presencia de la operación de </a:t>
            </a:r>
            <a:r>
              <a:rPr lang="es-CL" dirty="0"/>
              <a:t>otros equipos de apoyo como los </a:t>
            </a:r>
            <a:r>
              <a:rPr lang="es-CL" dirty="0" err="1"/>
              <a:t>bulldozers</a:t>
            </a:r>
            <a:r>
              <a:rPr lang="es-CL" dirty="0"/>
              <a:t> y/o </a:t>
            </a:r>
            <a:r>
              <a:rPr lang="es-CL" dirty="0" err="1" smtClean="0"/>
              <a:t>wheeldozers</a:t>
            </a:r>
            <a:r>
              <a:rPr lang="es-CL" dirty="0" smtClean="0"/>
              <a:t> (coleros), los </a:t>
            </a:r>
            <a:r>
              <a:rPr lang="es-CL" dirty="0"/>
              <a:t>cuales </a:t>
            </a:r>
            <a:r>
              <a:rPr lang="es-CL" dirty="0" smtClean="0"/>
              <a:t>direccionaran el vaciado y </a:t>
            </a:r>
            <a:r>
              <a:rPr lang="es-CL" dirty="0"/>
              <a:t>a la </a:t>
            </a:r>
            <a:r>
              <a:rPr lang="es-CL" dirty="0" smtClean="0"/>
              <a:t>vez, mantendrán la altura y seguridad del pretil, una vez descargado </a:t>
            </a:r>
            <a:r>
              <a:rPr lang="es-CL" dirty="0"/>
              <a:t>el material.</a:t>
            </a:r>
          </a:p>
        </p:txBody>
      </p:sp>
      <p:sp>
        <p:nvSpPr>
          <p:cNvPr id="3" name="2 Título"/>
          <p:cNvSpPr>
            <a:spLocks noGrp="1"/>
          </p:cNvSpPr>
          <p:nvPr>
            <p:ph type="title"/>
          </p:nvPr>
        </p:nvSpPr>
        <p:spPr/>
        <p:txBody>
          <a:bodyPr/>
          <a:lstStyle/>
          <a:p>
            <a:r>
              <a:rPr lang="es-CL" b="1" dirty="0" smtClean="0"/>
              <a:t>OPERACIÓN EN BOTADEROS</a:t>
            </a:r>
            <a:endParaRPr lang="es-CL" b="1" dirty="0"/>
          </a:p>
        </p:txBody>
      </p:sp>
    </p:spTree>
    <p:extLst>
      <p:ext uri="{BB962C8B-B14F-4D97-AF65-F5344CB8AC3E}">
        <p14:creationId xmlns:p14="http://schemas.microsoft.com/office/powerpoint/2010/main" val="167005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168" y="332656"/>
            <a:ext cx="8420304" cy="600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48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860595"/>
            <a:ext cx="7408333" cy="4497363"/>
          </a:xfrm>
        </p:spPr>
        <p:txBody>
          <a:bodyPr>
            <a:normAutofit/>
          </a:bodyPr>
          <a:lstStyle/>
          <a:p>
            <a:pPr marL="0" indent="0" algn="just">
              <a:buNone/>
            </a:pPr>
            <a:r>
              <a:rPr lang="es-CL" sz="2800" dirty="0" smtClean="0"/>
              <a:t>La descarga de los minerales provenientes de la Mina, son lugares específicos y estos pueden corresponder a dos lugares: </a:t>
            </a:r>
          </a:p>
          <a:p>
            <a:pPr marL="0" indent="0" algn="just">
              <a:buNone/>
            </a:pPr>
            <a:endParaRPr lang="es-CL" sz="2800" dirty="0" smtClean="0"/>
          </a:p>
          <a:p>
            <a:pPr marL="0" indent="0" algn="just"/>
            <a:r>
              <a:rPr lang="es-CL" sz="2800" dirty="0" smtClean="0"/>
              <a:t> Tolva de Chancado Primario</a:t>
            </a:r>
          </a:p>
          <a:p>
            <a:pPr marL="0" indent="0" algn="just"/>
            <a:r>
              <a:rPr lang="es-CL" sz="2800" dirty="0" smtClean="0"/>
              <a:t> Piques de Traspaso</a:t>
            </a:r>
            <a:endParaRPr lang="es-CL" sz="2800" dirty="0"/>
          </a:p>
        </p:txBody>
      </p:sp>
      <p:sp>
        <p:nvSpPr>
          <p:cNvPr id="3" name="2 Título"/>
          <p:cNvSpPr>
            <a:spLocks noGrp="1"/>
          </p:cNvSpPr>
          <p:nvPr>
            <p:ph type="title"/>
          </p:nvPr>
        </p:nvSpPr>
        <p:spPr/>
        <p:txBody>
          <a:bodyPr>
            <a:normAutofit/>
          </a:bodyPr>
          <a:lstStyle/>
          <a:p>
            <a:r>
              <a:rPr lang="es-CL" dirty="0" smtClean="0"/>
              <a:t>DESCARGA DE MINERALES</a:t>
            </a:r>
            <a:endParaRPr lang="es-CL" dirty="0"/>
          </a:p>
        </p:txBody>
      </p:sp>
    </p:spTree>
    <p:extLst>
      <p:ext uri="{BB962C8B-B14F-4D97-AF65-F5344CB8AC3E}">
        <p14:creationId xmlns:p14="http://schemas.microsoft.com/office/powerpoint/2010/main" val="2849069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128" y="285728"/>
            <a:ext cx="8260672" cy="1039427"/>
          </a:xfrm>
        </p:spPr>
        <p:txBody>
          <a:bodyPr>
            <a:normAutofit/>
          </a:bodyPr>
          <a:lstStyle/>
          <a:p>
            <a:r>
              <a:rPr lang="es-CL" sz="2800" b="1" dirty="0" smtClean="0"/>
              <a:t>PROCESOS DE PLANIFICACION MINERA</a:t>
            </a:r>
            <a:endParaRPr lang="es-CL" sz="2800" b="1" dirty="0"/>
          </a:p>
        </p:txBody>
      </p:sp>
      <p:pic>
        <p:nvPicPr>
          <p:cNvPr id="3074" name="Picture 2" descr="http://image.slidesharecdn.com/diseodeviasyrampasenmineria-120605172123-phpapp01/95/slide-26-728.jpg?1338935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1"/>
            <a:ext cx="7776864" cy="556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5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4705" y="3714752"/>
            <a:ext cx="6629400" cy="1517301"/>
          </a:xfrm>
        </p:spPr>
        <p:txBody>
          <a:bodyPr>
            <a:noAutofit/>
          </a:bodyPr>
          <a:lstStyle/>
          <a:p>
            <a:r>
              <a:rPr lang="es-CL" b="1" dirty="0" smtClean="0"/>
              <a:t>PROGRAMACION DE CORTO, MEDIANO Y LARGO PLAZO</a:t>
            </a:r>
            <a:endParaRPr lang="es-CL" b="1" dirty="0"/>
          </a:p>
        </p:txBody>
      </p:sp>
    </p:spTree>
    <p:extLst>
      <p:ext uri="{BB962C8B-B14F-4D97-AF65-F5344CB8AC3E}">
        <p14:creationId xmlns:p14="http://schemas.microsoft.com/office/powerpoint/2010/main" val="261014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1932033"/>
            <a:ext cx="7408333" cy="4497363"/>
          </a:xfrm>
        </p:spPr>
        <p:txBody>
          <a:bodyPr/>
          <a:lstStyle/>
          <a:p>
            <a:pPr marL="0" indent="0" algn="just">
              <a:buNone/>
            </a:pPr>
            <a:r>
              <a:rPr lang="es-CL" b="1" dirty="0" smtClean="0"/>
              <a:t>Planificación</a:t>
            </a:r>
            <a:r>
              <a:rPr lang="es-CL" dirty="0" smtClean="0"/>
              <a:t> es el proceso de Ingeniería de Minas cuyo fin es </a:t>
            </a:r>
            <a:r>
              <a:rPr lang="es-CL" b="1" dirty="0" smtClean="0"/>
              <a:t>transformar el recurso mineral</a:t>
            </a:r>
            <a:r>
              <a:rPr lang="es-CL" dirty="0" smtClean="0"/>
              <a:t> en el mejor </a:t>
            </a:r>
            <a:r>
              <a:rPr lang="es-CL" b="1" dirty="0" smtClean="0"/>
              <a:t>negocio productivo</a:t>
            </a:r>
            <a:r>
              <a:rPr lang="es-CL" dirty="0" smtClean="0"/>
              <a:t>. Es decir, maximiza el aporte de cobre fino y reduce los costos de operación.</a:t>
            </a:r>
          </a:p>
          <a:p>
            <a:pPr marL="0" indent="0" algn="just">
              <a:buNone/>
            </a:pPr>
            <a:endParaRPr lang="es-CL" dirty="0" smtClean="0"/>
          </a:p>
          <a:p>
            <a:pPr marL="0" indent="0" algn="just">
              <a:buNone/>
            </a:pPr>
            <a:r>
              <a:rPr lang="es-CL" dirty="0" smtClean="0"/>
              <a:t>No se puede pensar en el plan minero sin un modelo de bloques.</a:t>
            </a:r>
          </a:p>
          <a:p>
            <a:pPr marL="0" indent="0" algn="just">
              <a:buNone/>
            </a:pPr>
            <a:endParaRPr lang="es-CL" dirty="0" smtClean="0"/>
          </a:p>
          <a:p>
            <a:pPr marL="0" indent="0" algn="just">
              <a:buNone/>
            </a:pPr>
            <a:r>
              <a:rPr lang="es-CL" dirty="0" smtClean="0"/>
              <a:t>Los sondajes y un modelo geológico son el punto de partida de toda planificación minera. </a:t>
            </a:r>
          </a:p>
          <a:p>
            <a:pPr marL="0" indent="0" algn="just">
              <a:buNone/>
            </a:pPr>
            <a:endParaRPr lang="es-CL" dirty="0"/>
          </a:p>
        </p:txBody>
      </p:sp>
      <p:sp>
        <p:nvSpPr>
          <p:cNvPr id="3" name="2 Título"/>
          <p:cNvSpPr>
            <a:spLocks noGrp="1"/>
          </p:cNvSpPr>
          <p:nvPr>
            <p:ph type="title"/>
          </p:nvPr>
        </p:nvSpPr>
        <p:spPr/>
        <p:txBody>
          <a:bodyPr>
            <a:normAutofit/>
          </a:bodyPr>
          <a:lstStyle/>
          <a:p>
            <a:r>
              <a:rPr lang="es-CL" sz="3200" b="1" dirty="0" smtClean="0"/>
              <a:t>PLANIFICACION MINERA</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408373"/>
            <a:ext cx="8260672" cy="877488"/>
          </a:xfrm>
        </p:spPr>
        <p:txBody>
          <a:bodyPr>
            <a:normAutofit fontScale="90000"/>
          </a:bodyPr>
          <a:lstStyle/>
          <a:p>
            <a:r>
              <a:rPr lang="es-CL" sz="2800" b="1" dirty="0" smtClean="0"/>
              <a:t>PROGRAMACION DE CORTO, MEDIANO Y LARGO PLAZO</a:t>
            </a:r>
            <a:endParaRPr lang="es-CL" sz="2800" b="1" dirty="0"/>
          </a:p>
        </p:txBody>
      </p:sp>
      <p:pic>
        <p:nvPicPr>
          <p:cNvPr id="1027" name="Picture 3"/>
          <p:cNvPicPr>
            <a:picLocks noChangeAspect="1" noChangeArrowheads="1"/>
          </p:cNvPicPr>
          <p:nvPr/>
        </p:nvPicPr>
        <p:blipFill>
          <a:blip r:embed="rId2" cstate="print"/>
          <a:srcRect/>
          <a:stretch>
            <a:fillRect/>
          </a:stretch>
        </p:blipFill>
        <p:spPr bwMode="auto">
          <a:xfrm>
            <a:off x="1500166" y="1714488"/>
            <a:ext cx="6143668" cy="5072098"/>
          </a:xfrm>
          <a:prstGeom prst="rect">
            <a:avLst/>
          </a:prstGeom>
          <a:noFill/>
          <a:ln w="9525">
            <a:noFill/>
            <a:miter lim="800000"/>
            <a:headEnd/>
            <a:tailEnd/>
          </a:ln>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lnSpcReduction="10000"/>
          </a:bodyPr>
          <a:lstStyle/>
          <a:p>
            <a:pPr marL="0" indent="0" algn="just">
              <a:buNone/>
            </a:pPr>
            <a:r>
              <a:rPr lang="es-CL" b="1" dirty="0" smtClean="0"/>
              <a:t>Planificación de Largo Plazo</a:t>
            </a:r>
            <a:r>
              <a:rPr lang="es-CL" dirty="0" smtClean="0"/>
              <a:t>: La planificación de largo plazo define una </a:t>
            </a:r>
            <a:r>
              <a:rPr lang="es-CL" b="1" dirty="0" smtClean="0"/>
              <a:t>envolvente económica</a:t>
            </a:r>
            <a:r>
              <a:rPr lang="es-CL" dirty="0" smtClean="0"/>
              <a:t> en función de las reservas mineras disponibles, sobre la cual se trabajara para establecer un plan minero anual. Para lo anterior, se consideraran el </a:t>
            </a:r>
            <a:r>
              <a:rPr lang="es-CL" dirty="0"/>
              <a:t>tamaño de la mina, el método, capacidad de producción, secuencia de explotación y el perfil de leyes de corte. </a:t>
            </a:r>
            <a:r>
              <a:rPr lang="es-CL" dirty="0" smtClean="0"/>
              <a:t>Además se </a:t>
            </a:r>
            <a:r>
              <a:rPr lang="es-CL" dirty="0"/>
              <a:t>incorpora </a:t>
            </a:r>
            <a:r>
              <a:rPr lang="es-CL" dirty="0" smtClean="0"/>
              <a:t>el promedio </a:t>
            </a:r>
            <a:r>
              <a:rPr lang="es-CL" dirty="0"/>
              <a:t>de variables y antecedentes generales, debido a que el tamaño del problema a resolver, no permite un mayor nivel de detalle.</a:t>
            </a:r>
          </a:p>
          <a:p>
            <a:pPr marL="0" indent="0" algn="just">
              <a:buNone/>
            </a:pPr>
            <a:r>
              <a:rPr lang="es-CL" dirty="0" smtClean="0"/>
              <a:t> </a:t>
            </a:r>
          </a:p>
          <a:p>
            <a:pPr marL="0" indent="0" algn="just"/>
            <a:endParaRPr lang="es-CL" dirty="0" smtClean="0"/>
          </a:p>
        </p:txBody>
      </p:sp>
      <p:sp>
        <p:nvSpPr>
          <p:cNvPr id="3" name="2 Título"/>
          <p:cNvSpPr>
            <a:spLocks noGrp="1"/>
          </p:cNvSpPr>
          <p:nvPr>
            <p:ph type="title"/>
          </p:nvPr>
        </p:nvSpPr>
        <p:spPr/>
        <p:txBody>
          <a:bodyPr>
            <a:normAutofit/>
          </a:bodyPr>
          <a:lstStyle/>
          <a:p>
            <a:r>
              <a:rPr lang="es-CL" sz="3200" b="1" dirty="0" smtClean="0"/>
              <a:t>PLANIFICACION CONCEPTUAL</a:t>
            </a:r>
            <a:endParaRPr lang="es-CL" sz="3200" b="1" dirty="0"/>
          </a:p>
        </p:txBody>
      </p:sp>
    </p:spTree>
    <p:extLst>
      <p:ext uri="{BB962C8B-B14F-4D97-AF65-F5344CB8AC3E}">
        <p14:creationId xmlns:p14="http://schemas.microsoft.com/office/powerpoint/2010/main" val="275183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77645" y="601524"/>
            <a:ext cx="8786843" cy="523220"/>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EXPLOTACION DE MINAS A CIELO ABIERTO</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2310838"/>
            <a:ext cx="8929717" cy="3416320"/>
          </a:xfrm>
          <a:prstGeom prst="rect">
            <a:avLst/>
          </a:prstGeom>
          <a:noFill/>
          <a:ln w="9525">
            <a:noFill/>
            <a:miter lim="800000"/>
            <a:headEnd/>
            <a:tailEnd/>
          </a:ln>
        </p:spPr>
        <p:txBody>
          <a:bodyPr wrap="square">
            <a:spAutoFit/>
          </a:bodyPr>
          <a:lstStyle/>
          <a:p>
            <a:pPr algn="just"/>
            <a:r>
              <a:rPr lang="es-CL" sz="2400" dirty="0" smtClean="0">
                <a:solidFill>
                  <a:srgbClr val="0070C0"/>
                </a:solidFill>
              </a:rPr>
              <a:t>Las minas a cielo abierto son económicamente rentables cuando los yacimientos </a:t>
            </a:r>
            <a:r>
              <a:rPr lang="es-CL" sz="2400" b="1" dirty="0" smtClean="0">
                <a:solidFill>
                  <a:srgbClr val="0070C0"/>
                </a:solidFill>
              </a:rPr>
              <a:t>afloran en superficie</a:t>
            </a:r>
            <a:r>
              <a:rPr lang="es-CL" sz="2400" dirty="0" smtClean="0">
                <a:solidFill>
                  <a:srgbClr val="0070C0"/>
                </a:solidFill>
              </a:rPr>
              <a:t>, </a:t>
            </a:r>
            <a:r>
              <a:rPr lang="es-CL" sz="2400" b="1" dirty="0" smtClean="0">
                <a:solidFill>
                  <a:srgbClr val="0070C0"/>
                </a:solidFill>
              </a:rPr>
              <a:t>se</a:t>
            </a:r>
            <a:r>
              <a:rPr lang="es-CL" sz="2400" dirty="0" smtClean="0">
                <a:solidFill>
                  <a:srgbClr val="0070C0"/>
                </a:solidFill>
              </a:rPr>
              <a:t> </a:t>
            </a:r>
            <a:r>
              <a:rPr lang="es-CL" sz="2400" b="1" dirty="0" smtClean="0">
                <a:solidFill>
                  <a:srgbClr val="0070C0"/>
                </a:solidFill>
              </a:rPr>
              <a:t>encuentran cerca de la superficie con un recubrimiento pequeño o bien, la competencia del terreno no es estructuralmente adecuada para trabajos subterráneos</a:t>
            </a:r>
            <a:r>
              <a:rPr lang="es-CL" sz="2400" dirty="0" smtClean="0">
                <a:solidFill>
                  <a:srgbClr val="0070C0"/>
                </a:solidFill>
              </a:rPr>
              <a:t> (como ocurre con la arena o la grava). Cuando la profundidad del yacimiento aumenta, la ventaja económica del cielo abierto disminuye a favor de la explotación mediante minería subterránea. </a:t>
            </a:r>
            <a:r>
              <a:rPr lang="es-CL"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L" sz="3200" b="1" dirty="0" smtClean="0"/>
              <a:t>ENVOLVENTE ECONOMICA DE UNA MINA A RAJO ABIERTO</a:t>
            </a:r>
            <a:endParaRPr lang="es-CL" sz="32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8369" y="2170906"/>
            <a:ext cx="7315200" cy="4019550"/>
          </a:xfrm>
          <a:prstGeom prst="rect">
            <a:avLst/>
          </a:prstGeom>
          <a:noFill/>
          <a:ln w="9525">
            <a:noFill/>
            <a:miter lim="800000"/>
            <a:headEnd/>
            <a:tailEnd/>
          </a:ln>
        </p:spPr>
      </p:pic>
      <p:sp>
        <p:nvSpPr>
          <p:cNvPr id="5" name="4 CuadroTexto"/>
          <p:cNvSpPr txBox="1"/>
          <p:nvPr/>
        </p:nvSpPr>
        <p:spPr>
          <a:xfrm>
            <a:off x="7143768" y="1714488"/>
            <a:ext cx="1571636" cy="369332"/>
          </a:xfrm>
          <a:prstGeom prst="rect">
            <a:avLst/>
          </a:prstGeom>
          <a:noFill/>
        </p:spPr>
        <p:txBody>
          <a:bodyPr wrap="square" rtlCol="0">
            <a:spAutoFit/>
          </a:bodyPr>
          <a:lstStyle/>
          <a:p>
            <a:r>
              <a:rPr lang="es-CL" b="1" dirty="0" smtClean="0"/>
              <a:t>Limite del </a:t>
            </a:r>
            <a:r>
              <a:rPr lang="es-CL" b="1" dirty="0" err="1" smtClean="0"/>
              <a:t>Pit</a:t>
            </a:r>
            <a:endParaRPr lang="es-CL" b="1" dirty="0"/>
          </a:p>
        </p:txBody>
      </p:sp>
      <p:sp>
        <p:nvSpPr>
          <p:cNvPr id="6" name="5 CuadroTexto"/>
          <p:cNvSpPr txBox="1"/>
          <p:nvPr/>
        </p:nvSpPr>
        <p:spPr>
          <a:xfrm>
            <a:off x="1071538" y="1714488"/>
            <a:ext cx="1457450" cy="369332"/>
          </a:xfrm>
          <a:prstGeom prst="rect">
            <a:avLst/>
          </a:prstGeom>
          <a:noFill/>
        </p:spPr>
        <p:txBody>
          <a:bodyPr wrap="none" rtlCol="0">
            <a:spAutoFit/>
          </a:bodyPr>
          <a:lstStyle/>
          <a:p>
            <a:r>
              <a:rPr lang="es-CL" b="1" dirty="0" smtClean="0"/>
              <a:t>Yacimiento</a:t>
            </a:r>
            <a:endParaRPr lang="es-CL" b="1" dirty="0"/>
          </a:p>
        </p:txBody>
      </p:sp>
      <p:sp>
        <p:nvSpPr>
          <p:cNvPr id="7" name="6 CuadroTexto"/>
          <p:cNvSpPr txBox="1"/>
          <p:nvPr/>
        </p:nvSpPr>
        <p:spPr>
          <a:xfrm>
            <a:off x="71438" y="5425875"/>
            <a:ext cx="1500166" cy="646331"/>
          </a:xfrm>
          <a:prstGeom prst="rect">
            <a:avLst/>
          </a:prstGeom>
          <a:noFill/>
        </p:spPr>
        <p:txBody>
          <a:bodyPr wrap="square" rtlCol="0">
            <a:spAutoFit/>
          </a:bodyPr>
          <a:lstStyle/>
          <a:p>
            <a:r>
              <a:rPr lang="es-CL" b="1" dirty="0" smtClean="0"/>
              <a:t>Entrada del camino</a:t>
            </a:r>
            <a:endParaRPr lang="es-CL" b="1" dirty="0"/>
          </a:p>
        </p:txBody>
      </p:sp>
    </p:spTree>
    <p:extLst>
      <p:ext uri="{BB962C8B-B14F-4D97-AF65-F5344CB8AC3E}">
        <p14:creationId xmlns:p14="http://schemas.microsoft.com/office/powerpoint/2010/main" val="2849069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b="1" dirty="0" smtClean="0"/>
              <a:t>Planificación de Mediano Plazo</a:t>
            </a:r>
            <a:r>
              <a:rPr lang="es-CL" dirty="0" smtClean="0"/>
              <a:t>: La planificación de mediano plazo por lo general, abarca un horizonte de tiempo trianual y anual y produce planes de producción orientados a obtener las metas productivas definidas en el largo plazo. Permite asegurar el presupuesto de operaciones y retroalimentar la planificación de largo plazo.</a:t>
            </a:r>
          </a:p>
        </p:txBody>
      </p:sp>
      <p:sp>
        <p:nvSpPr>
          <p:cNvPr id="3" name="2 Título"/>
          <p:cNvSpPr>
            <a:spLocks noGrp="1"/>
          </p:cNvSpPr>
          <p:nvPr>
            <p:ph type="title"/>
          </p:nvPr>
        </p:nvSpPr>
        <p:spPr/>
        <p:txBody>
          <a:bodyPr>
            <a:normAutofit/>
          </a:bodyPr>
          <a:lstStyle/>
          <a:p>
            <a:r>
              <a:rPr lang="es-CL" sz="3200" b="1" dirty="0" smtClean="0"/>
              <a:t>PLANIFICACION CONCEPTUAL</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b="1" dirty="0" smtClean="0"/>
              <a:t>Planificación de Corto Plazo</a:t>
            </a:r>
            <a:r>
              <a:rPr lang="es-CL" dirty="0" smtClean="0"/>
              <a:t>: El horizonte de tiempo de esta planificación es diario, semanal, mensual y trimestral. Es en esta instancia de planificación donde se debe analizar los recursos utilizados en la operación de la mina, sin embargo su </a:t>
            </a:r>
            <a:r>
              <a:rPr lang="es-CL" b="1" dirty="0" smtClean="0"/>
              <a:t>rol mas importante es la recopilación y utilización de la información operacional</a:t>
            </a:r>
            <a:r>
              <a:rPr lang="es-CL" dirty="0" smtClean="0"/>
              <a:t>, de modo de retroalimentar a la planificación de mediano plazo. Define los indicadores de modo de corregir los modelos que sustentan la planificación. </a:t>
            </a:r>
          </a:p>
        </p:txBody>
      </p:sp>
      <p:sp>
        <p:nvSpPr>
          <p:cNvPr id="3" name="2 Título"/>
          <p:cNvSpPr>
            <a:spLocks noGrp="1"/>
          </p:cNvSpPr>
          <p:nvPr>
            <p:ph type="title"/>
          </p:nvPr>
        </p:nvSpPr>
        <p:spPr/>
        <p:txBody>
          <a:bodyPr>
            <a:normAutofit/>
          </a:bodyPr>
          <a:lstStyle/>
          <a:p>
            <a:r>
              <a:rPr lang="es-CL" sz="3200" b="1" dirty="0" smtClean="0"/>
              <a:t>PLANIFICACION CONCEPTUAL</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56" y="1700808"/>
            <a:ext cx="80772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352928"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3074" name="Picture 2"/>
          <p:cNvPicPr>
            <a:picLocks noChangeAspect="1" noChangeArrowheads="1"/>
          </p:cNvPicPr>
          <p:nvPr/>
        </p:nvPicPr>
        <p:blipFill>
          <a:blip r:embed="rId2" cstate="print"/>
          <a:srcRect/>
          <a:stretch>
            <a:fillRect/>
          </a:stretch>
        </p:blipFill>
        <p:spPr bwMode="auto">
          <a:xfrm>
            <a:off x="214282" y="1500174"/>
            <a:ext cx="8715436" cy="5357826"/>
          </a:xfrm>
          <a:prstGeom prst="rect">
            <a:avLst/>
          </a:prstGeom>
          <a:noFill/>
          <a:ln w="9525">
            <a:noFill/>
            <a:miter lim="800000"/>
            <a:headEnd/>
            <a:tailEnd/>
          </a:ln>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94706"/>
            <a:ext cx="7704856" cy="428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1700808"/>
            <a:ext cx="8929717" cy="4893647"/>
          </a:xfrm>
          <a:prstGeom prst="rect">
            <a:avLst/>
          </a:prstGeom>
          <a:noFill/>
          <a:ln w="9525">
            <a:noFill/>
            <a:miter lim="800000"/>
            <a:headEnd/>
            <a:tailEnd/>
          </a:ln>
        </p:spPr>
        <p:txBody>
          <a:bodyPr wrap="square">
            <a:spAutoFit/>
          </a:bodyPr>
          <a:lstStyle/>
          <a:p>
            <a:pPr algn="just"/>
            <a:r>
              <a:rPr lang="es-CL" sz="2400" dirty="0" smtClean="0">
                <a:solidFill>
                  <a:srgbClr val="0070C0"/>
                </a:solidFill>
              </a:rPr>
              <a:t>Con la información completa de la etapa III, se decide el sistema de explotación a utilizar.</a:t>
            </a:r>
          </a:p>
          <a:p>
            <a:pPr algn="just"/>
            <a:endParaRPr lang="es-CL" sz="2400" dirty="0" smtClean="0">
              <a:solidFill>
                <a:srgbClr val="0070C0"/>
              </a:solidFill>
            </a:endParaRPr>
          </a:p>
          <a:p>
            <a:pPr algn="just"/>
            <a:r>
              <a:rPr lang="es-CL" sz="2400" b="1" dirty="0" smtClean="0">
                <a:solidFill>
                  <a:srgbClr val="0070C0"/>
                </a:solidFill>
              </a:rPr>
              <a:t>Método de Explotación: Cielo Abierto</a:t>
            </a:r>
          </a:p>
          <a:p>
            <a:pPr algn="just"/>
            <a:r>
              <a:rPr lang="es-CL" sz="2400" dirty="0" smtClean="0">
                <a:solidFill>
                  <a:srgbClr val="0070C0"/>
                </a:solidFill>
              </a:rPr>
              <a:t> </a:t>
            </a:r>
          </a:p>
          <a:p>
            <a:r>
              <a:rPr lang="es-ES" sz="2400" dirty="0">
                <a:solidFill>
                  <a:srgbClr val="0070C0"/>
                </a:solidFill>
              </a:rPr>
              <a:t>Principal restricción operacional del </a:t>
            </a:r>
            <a:r>
              <a:rPr lang="es-ES" sz="2400" dirty="0" err="1">
                <a:solidFill>
                  <a:srgbClr val="0070C0"/>
                </a:solidFill>
              </a:rPr>
              <a:t>Pit</a:t>
            </a:r>
            <a:r>
              <a:rPr lang="es-ES" sz="2400" dirty="0">
                <a:solidFill>
                  <a:srgbClr val="0070C0"/>
                </a:solidFill>
              </a:rPr>
              <a:t>:</a:t>
            </a:r>
          </a:p>
          <a:p>
            <a:r>
              <a:rPr lang="es-ES" sz="2400" b="1" dirty="0">
                <a:solidFill>
                  <a:srgbClr val="0070C0"/>
                </a:solidFill>
              </a:rPr>
              <a:t>Garantizar la estabilidad de los sectores en </a:t>
            </a:r>
            <a:r>
              <a:rPr lang="es-ES" sz="2400" b="1" dirty="0" smtClean="0">
                <a:solidFill>
                  <a:srgbClr val="0070C0"/>
                </a:solidFill>
              </a:rPr>
              <a:t>explotación</a:t>
            </a:r>
          </a:p>
          <a:p>
            <a:endParaRPr lang="es-ES" sz="2400" b="1" dirty="0">
              <a:solidFill>
                <a:srgbClr val="0070C0"/>
              </a:solidFill>
            </a:endParaRPr>
          </a:p>
          <a:p>
            <a:r>
              <a:rPr lang="es-ES" sz="2400" b="1" dirty="0">
                <a:solidFill>
                  <a:srgbClr val="0070C0"/>
                </a:solidFill>
              </a:rPr>
              <a:t>Parámetros geométricos relevantes del </a:t>
            </a:r>
            <a:r>
              <a:rPr lang="es-ES" sz="2400" b="1" dirty="0" err="1">
                <a:solidFill>
                  <a:srgbClr val="0070C0"/>
                </a:solidFill>
              </a:rPr>
              <a:t>Pit</a:t>
            </a:r>
            <a:r>
              <a:rPr lang="es-ES" sz="2400" b="1" dirty="0">
                <a:solidFill>
                  <a:srgbClr val="0070C0"/>
                </a:solidFill>
              </a:rPr>
              <a:t>: los ángulos de talud</a:t>
            </a:r>
          </a:p>
          <a:p>
            <a:r>
              <a:rPr lang="es-ES" sz="2400" dirty="0">
                <a:solidFill>
                  <a:srgbClr val="0070C0"/>
                </a:solidFill>
              </a:rPr>
              <a:t>Hay un gran número de ángulos en el desarrollo de un </a:t>
            </a:r>
            <a:r>
              <a:rPr lang="es-ES" sz="2400" dirty="0" err="1">
                <a:solidFill>
                  <a:srgbClr val="0070C0"/>
                </a:solidFill>
              </a:rPr>
              <a:t>Pit</a:t>
            </a:r>
            <a:r>
              <a:rPr lang="es-ES" sz="2400" dirty="0">
                <a:solidFill>
                  <a:srgbClr val="0070C0"/>
                </a:solidFill>
              </a:rPr>
              <a:t> y que deben ser considerados:</a:t>
            </a:r>
          </a:p>
          <a:p>
            <a:r>
              <a:rPr lang="es-ES" sz="2400" dirty="0">
                <a:solidFill>
                  <a:srgbClr val="0070C0"/>
                </a:solidFill>
              </a:rPr>
              <a:t>- durante toda la vida del proyecto</a:t>
            </a:r>
            <a:endParaRPr lang="es-CL"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1988840"/>
            <a:ext cx="8929717" cy="4154984"/>
          </a:xfrm>
          <a:prstGeom prst="rect">
            <a:avLst/>
          </a:prstGeom>
          <a:noFill/>
          <a:ln w="9525">
            <a:noFill/>
            <a:miter lim="800000"/>
            <a:headEnd/>
            <a:tailEnd/>
          </a:ln>
        </p:spPr>
        <p:txBody>
          <a:bodyPr wrap="square">
            <a:spAutoFit/>
          </a:bodyPr>
          <a:lstStyle/>
          <a:p>
            <a:r>
              <a:rPr lang="es-ES" sz="2400" b="1" dirty="0">
                <a:solidFill>
                  <a:srgbClr val="0070C0"/>
                </a:solidFill>
              </a:rPr>
              <a:t>Importancia de los ángulos de Talud</a:t>
            </a:r>
            <a:r>
              <a:rPr lang="es-ES" sz="2400" dirty="0">
                <a:solidFill>
                  <a:srgbClr val="0070C0"/>
                </a:solidFill>
              </a:rPr>
              <a:t>. Los ángulos de talud </a:t>
            </a:r>
            <a:r>
              <a:rPr lang="es-ES" sz="2400" dirty="0" smtClean="0">
                <a:solidFill>
                  <a:srgbClr val="0070C0"/>
                </a:solidFill>
              </a:rPr>
              <a:t>mas importantes son: Rajo Final y </a:t>
            </a:r>
            <a:r>
              <a:rPr lang="es-ES" sz="2400" dirty="0">
                <a:solidFill>
                  <a:srgbClr val="0070C0"/>
                </a:solidFill>
              </a:rPr>
              <a:t>al del </a:t>
            </a:r>
            <a:r>
              <a:rPr lang="es-ES" sz="2400" dirty="0" smtClean="0">
                <a:solidFill>
                  <a:srgbClr val="0070C0"/>
                </a:solidFill>
              </a:rPr>
              <a:t>Banco. Estos  </a:t>
            </a:r>
            <a:r>
              <a:rPr lang="es-ES" sz="2400" dirty="0">
                <a:solidFill>
                  <a:srgbClr val="0070C0"/>
                </a:solidFill>
              </a:rPr>
              <a:t>tienen gran importancia en la determinación de los límites del rajo y los planes </a:t>
            </a:r>
            <a:r>
              <a:rPr lang="es-ES" sz="2400" dirty="0" smtClean="0">
                <a:solidFill>
                  <a:srgbClr val="0070C0"/>
                </a:solidFill>
              </a:rPr>
              <a:t>de </a:t>
            </a:r>
            <a:r>
              <a:rPr lang="es-CL" sz="2400" dirty="0" smtClean="0">
                <a:solidFill>
                  <a:srgbClr val="0070C0"/>
                </a:solidFill>
              </a:rPr>
              <a:t>explotación </a:t>
            </a:r>
            <a:r>
              <a:rPr lang="es-CL" sz="2400" dirty="0">
                <a:solidFill>
                  <a:srgbClr val="0070C0"/>
                </a:solidFill>
              </a:rPr>
              <a:t>del yacimiento.</a:t>
            </a:r>
          </a:p>
          <a:p>
            <a:endParaRPr lang="es-ES" sz="2400" b="1" dirty="0" smtClean="0">
              <a:solidFill>
                <a:srgbClr val="0070C0"/>
              </a:solidFill>
            </a:endParaRPr>
          </a:p>
          <a:p>
            <a:r>
              <a:rPr lang="es-ES" sz="2400" b="1" dirty="0" smtClean="0">
                <a:solidFill>
                  <a:srgbClr val="0070C0"/>
                </a:solidFill>
              </a:rPr>
              <a:t>Ambos </a:t>
            </a:r>
            <a:r>
              <a:rPr lang="es-ES" sz="2400" b="1" dirty="0">
                <a:solidFill>
                  <a:srgbClr val="0070C0"/>
                </a:solidFill>
              </a:rPr>
              <a:t>ángulos</a:t>
            </a:r>
            <a:r>
              <a:rPr lang="es-ES" sz="2400" dirty="0">
                <a:solidFill>
                  <a:srgbClr val="0070C0"/>
                </a:solidFill>
              </a:rPr>
              <a:t> son elegidos de tal manera que puedan satisfacer tanto las condiciones </a:t>
            </a:r>
            <a:r>
              <a:rPr lang="es-ES" sz="2400" dirty="0" smtClean="0">
                <a:solidFill>
                  <a:srgbClr val="0070C0"/>
                </a:solidFill>
              </a:rPr>
              <a:t>de estabilidad </a:t>
            </a:r>
            <a:r>
              <a:rPr lang="es-ES" sz="2400" dirty="0">
                <a:solidFill>
                  <a:srgbClr val="0070C0"/>
                </a:solidFill>
              </a:rPr>
              <a:t>de las paredes como los resultados económicos de la explotación del yacimiento. </a:t>
            </a:r>
            <a:r>
              <a:rPr lang="es-ES" sz="2400" dirty="0" smtClean="0">
                <a:solidFill>
                  <a:srgbClr val="0070C0"/>
                </a:solidFill>
              </a:rPr>
              <a:t>El ángulo </a:t>
            </a:r>
            <a:r>
              <a:rPr lang="es-ES" sz="2400" dirty="0">
                <a:solidFill>
                  <a:srgbClr val="0070C0"/>
                </a:solidFill>
              </a:rPr>
              <a:t>de talud de los bancos </a:t>
            </a:r>
            <a:r>
              <a:rPr lang="es-ES" sz="2400" dirty="0" smtClean="0">
                <a:solidFill>
                  <a:srgbClr val="0070C0"/>
                </a:solidFill>
              </a:rPr>
              <a:t>deben </a:t>
            </a:r>
            <a:r>
              <a:rPr lang="es-ES" sz="2400" dirty="0">
                <a:solidFill>
                  <a:srgbClr val="0070C0"/>
                </a:solidFill>
              </a:rPr>
              <a:t>satisfacer las condiciones de seguridad para </a:t>
            </a:r>
            <a:r>
              <a:rPr lang="es-ES" sz="2400" dirty="0" smtClean="0">
                <a:solidFill>
                  <a:srgbClr val="0070C0"/>
                </a:solidFill>
              </a:rPr>
              <a:t>los </a:t>
            </a:r>
            <a:r>
              <a:rPr lang="es-CL" sz="2400" dirty="0" smtClean="0">
                <a:solidFill>
                  <a:srgbClr val="0070C0"/>
                </a:solidFill>
              </a:rPr>
              <a:t>equipos </a:t>
            </a:r>
            <a:r>
              <a:rPr lang="es-CL" sz="2400" dirty="0">
                <a:solidFill>
                  <a:srgbClr val="0070C0"/>
                </a:solidFill>
              </a:rPr>
              <a:t>y trabajadores</a:t>
            </a:r>
            <a:r>
              <a:rPr lang="es-CL" sz="2400" dirty="0" smtClean="0">
                <a:solidFill>
                  <a:srgbClr val="0070C0"/>
                </a:solidFill>
              </a:rPr>
              <a:t>.</a:t>
            </a:r>
            <a:endParaRPr lang="es-CL" sz="2400" dirty="0">
              <a:solidFill>
                <a:srgbClr val="0070C0"/>
              </a:solidFill>
            </a:endParaRPr>
          </a:p>
        </p:txBody>
      </p:sp>
    </p:spTree>
    <p:extLst>
      <p:ext uri="{BB962C8B-B14F-4D97-AF65-F5344CB8AC3E}">
        <p14:creationId xmlns:p14="http://schemas.microsoft.com/office/powerpoint/2010/main" val="41026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1988840"/>
            <a:ext cx="8929717" cy="2308324"/>
          </a:xfrm>
          <a:prstGeom prst="rect">
            <a:avLst/>
          </a:prstGeom>
          <a:noFill/>
          <a:ln w="9525">
            <a:noFill/>
            <a:miter lim="800000"/>
            <a:headEnd/>
            <a:tailEnd/>
          </a:ln>
        </p:spPr>
        <p:txBody>
          <a:bodyPr wrap="square">
            <a:spAutoFit/>
          </a:bodyPr>
          <a:lstStyle/>
          <a:p>
            <a:r>
              <a:rPr lang="es-CL" sz="2400" b="1" dirty="0">
                <a:solidFill>
                  <a:srgbClr val="0070C0"/>
                </a:solidFill>
              </a:rPr>
              <a:t>Propósito de los bancos.</a:t>
            </a:r>
          </a:p>
          <a:p>
            <a:r>
              <a:rPr lang="es-ES" sz="2400" dirty="0">
                <a:solidFill>
                  <a:srgbClr val="0070C0"/>
                </a:solidFill>
              </a:rPr>
              <a:t>- Recibir el material que se desliza desde los niveles superiores y evitar que el mismo se</a:t>
            </a:r>
          </a:p>
          <a:p>
            <a:r>
              <a:rPr lang="es-CL" sz="2400" dirty="0">
                <a:solidFill>
                  <a:srgbClr val="0070C0"/>
                </a:solidFill>
              </a:rPr>
              <a:t>deslice hacia abajo.</a:t>
            </a:r>
          </a:p>
          <a:p>
            <a:r>
              <a:rPr lang="es-ES" sz="2400" dirty="0">
                <a:solidFill>
                  <a:srgbClr val="0070C0"/>
                </a:solidFill>
              </a:rPr>
              <a:t>- Evitar la caída de bolones hacia los niveles inferiores.</a:t>
            </a:r>
          </a:p>
          <a:p>
            <a:r>
              <a:rPr lang="es-CL" sz="2400" dirty="0">
                <a:solidFill>
                  <a:srgbClr val="0070C0"/>
                </a:solidFill>
              </a:rPr>
              <a:t>- Lograr la mayor rentabilidad</a:t>
            </a:r>
            <a:r>
              <a:rPr lang="es-CL" sz="2400" dirty="0" smtClean="0">
                <a:solidFill>
                  <a:srgbClr val="0070C0"/>
                </a:solidFill>
              </a:rPr>
              <a:t>.</a:t>
            </a:r>
            <a:endParaRPr lang="es-CL" sz="2400" dirty="0">
              <a:solidFill>
                <a:srgbClr val="0070C0"/>
              </a:solidFill>
            </a:endParaRPr>
          </a:p>
        </p:txBody>
      </p:sp>
    </p:spTree>
    <p:extLst>
      <p:ext uri="{BB962C8B-B14F-4D97-AF65-F5344CB8AC3E}">
        <p14:creationId xmlns:p14="http://schemas.microsoft.com/office/powerpoint/2010/main" val="42284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2310838"/>
            <a:ext cx="8929717" cy="3046988"/>
          </a:xfrm>
          <a:prstGeom prst="rect">
            <a:avLst/>
          </a:prstGeom>
          <a:noFill/>
          <a:ln w="9525">
            <a:noFill/>
            <a:miter lim="800000"/>
            <a:headEnd/>
            <a:tailEnd/>
          </a:ln>
        </p:spPr>
        <p:txBody>
          <a:bodyPr wrap="square">
            <a:spAutoFit/>
          </a:bodyPr>
          <a:lstStyle/>
          <a:p>
            <a:pPr algn="just"/>
            <a:r>
              <a:rPr lang="es-CL" sz="2400" dirty="0" smtClean="0">
                <a:solidFill>
                  <a:srgbClr val="0070C0"/>
                </a:solidFill>
              </a:rPr>
              <a:t>Por lo tanto con toda la información reunida, se define construir un </a:t>
            </a:r>
            <a:r>
              <a:rPr lang="es-CL" sz="2400" b="1" dirty="0" smtClean="0">
                <a:solidFill>
                  <a:srgbClr val="0070C0"/>
                </a:solidFill>
              </a:rPr>
              <a:t>modelo de bloques</a:t>
            </a:r>
            <a:r>
              <a:rPr lang="es-CL" sz="2400" dirty="0" smtClean="0">
                <a:solidFill>
                  <a:srgbClr val="0070C0"/>
                </a:solidFill>
              </a:rPr>
              <a:t> de un yacimiento hipotético de sulfuros masivos utilizando un software, basado en la interpretación geológica, la viabilidad, la planificación estratégica, la programación de los procesos a largo y corto plazo de las alternativas de producción y la capacidad requerida de la mina, lo que nos arroja el siguiente esquema.  </a:t>
            </a:r>
            <a:r>
              <a:rPr lang="es-CL" dirty="0" smtClean="0">
                <a:solidFill>
                  <a:srgbClr val="0070C0"/>
                </a:solidFill>
              </a:rPr>
              <a:t>   </a:t>
            </a:r>
            <a:endParaRPr lang="es-CL" dirty="0">
              <a:solidFill>
                <a:srgbClr val="0070C0"/>
              </a:solidFill>
            </a:endParaRPr>
          </a:p>
        </p:txBody>
      </p:sp>
    </p:spTree>
    <p:extLst>
      <p:ext uri="{BB962C8B-B14F-4D97-AF65-F5344CB8AC3E}">
        <p14:creationId xmlns:p14="http://schemas.microsoft.com/office/powerpoint/2010/main" val="11533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DETERMINACION DE SECUENCIA DE Explotación </a:t>
            </a:r>
            <a:endParaRPr lang="es-CL" sz="2800" b="1" dirty="0"/>
          </a:p>
        </p:txBody>
      </p:sp>
      <p:pic>
        <p:nvPicPr>
          <p:cNvPr id="17410" name="Picture 2" descr="http://www.editec.cl/mchilena/feb2003/Articulo/MAPTEK1.jpg"/>
          <p:cNvPicPr>
            <a:picLocks noChangeAspect="1" noChangeArrowheads="1"/>
          </p:cNvPicPr>
          <p:nvPr/>
        </p:nvPicPr>
        <p:blipFill>
          <a:blip r:embed="rId2" cstate="print"/>
          <a:srcRect/>
          <a:stretch>
            <a:fillRect/>
          </a:stretch>
        </p:blipFill>
        <p:spPr bwMode="auto">
          <a:xfrm>
            <a:off x="714348" y="2000240"/>
            <a:ext cx="7572428" cy="4286280"/>
          </a:xfrm>
          <a:prstGeom prst="rect">
            <a:avLst/>
          </a:prstGeom>
          <a:noFill/>
        </p:spPr>
      </p:pic>
    </p:spTree>
    <p:extLst>
      <p:ext uri="{BB962C8B-B14F-4D97-AF65-F5344CB8AC3E}">
        <p14:creationId xmlns:p14="http://schemas.microsoft.com/office/powerpoint/2010/main" val="4252558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TIPOS DE BLOQUES MINEROS </a:t>
            </a:r>
            <a:endParaRPr lang="es-CL"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2809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87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3020</TotalTime>
  <Words>1563</Words>
  <Application>Microsoft Office PowerPoint</Application>
  <PresentationFormat>Presentación en pantalla (4:3)</PresentationFormat>
  <Paragraphs>170</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Boticario</vt:lpstr>
      <vt:lpstr>METODOS DE EXPLOTACION II UNIDAD iI y V: procesos de planificación minera</vt:lpstr>
      <vt:lpstr>PROCESOS DE PLANIFICACION MINERA</vt:lpstr>
      <vt:lpstr>Presentación de PowerPoint</vt:lpstr>
      <vt:lpstr>Presentación de PowerPoint</vt:lpstr>
      <vt:lpstr>Presentación de PowerPoint</vt:lpstr>
      <vt:lpstr>Presentación de PowerPoint</vt:lpstr>
      <vt:lpstr>Presentación de PowerPoint</vt:lpstr>
      <vt:lpstr>DETERMINACION DE SECUENCIA DE Explotación </vt:lpstr>
      <vt:lpstr>TIPOS DE BLOQUES MINEROS </vt:lpstr>
      <vt:lpstr>DETERMINACION DE SECUENCIA DE Explotación </vt:lpstr>
      <vt:lpstr>Presentación de PowerPoint</vt:lpstr>
      <vt:lpstr>Presentación de PowerPoint</vt:lpstr>
      <vt:lpstr>Presentación de PowerPoint</vt:lpstr>
      <vt:lpstr>TRAZADO DE EXPANCIONES O FASES DE Explotación</vt:lpstr>
      <vt:lpstr>Presentación de PowerPoint</vt:lpstr>
      <vt:lpstr>Presentación de PowerPoint</vt:lpstr>
      <vt:lpstr>Presentación de PowerPoint</vt:lpstr>
      <vt:lpstr>FINALMENTE, LA VIDA UTIL DE UN YACIMIENTO</vt:lpstr>
      <vt:lpstr>DISEÑO DE ACOPIO DE MINERALIZADOS Y BOTADEROS</vt:lpstr>
      <vt:lpstr>Botaderos</vt:lpstr>
      <vt:lpstr>Presentación de PowerPoint</vt:lpstr>
      <vt:lpstr>OPERACIÓN EN BOTADEROS</vt:lpstr>
      <vt:lpstr>Presentación de PowerPoint</vt:lpstr>
      <vt:lpstr>DESCARGA DE MINERALES</vt:lpstr>
      <vt:lpstr>PROCESOS DE PLANIFICACION MINERA</vt:lpstr>
      <vt:lpstr>PROGRAMACION DE CORTO, MEDIANO Y LARGO PLAZO</vt:lpstr>
      <vt:lpstr>PLANIFICACION MINERA</vt:lpstr>
      <vt:lpstr>PROGRAMACION DE CORTO, MEDIANO Y LARGO PLAZO</vt:lpstr>
      <vt:lpstr>PLANIFICACION CONCEPTUAL</vt:lpstr>
      <vt:lpstr>ENVOLVENTE ECONOMICA DE UNA MINA A RAJO ABIERTO</vt:lpstr>
      <vt:lpstr>PLANIFICACION CONCEPTUAL</vt:lpstr>
      <vt:lpstr>PLANIFICACION CONCEPTUAL</vt:lpstr>
      <vt:lpstr>PROGRAMACION DE CORTO PLAZO</vt:lpstr>
      <vt:lpstr>PROGRAMACION DE CORTO PLAZO</vt:lpstr>
      <vt:lpstr>PROGRAMACION DE CORTO PLAZO</vt:lpstr>
      <vt:lpstr>PROGRAMACION DE CORTO PLAZO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Descripción del  sistema de explotación a rajo abierto</dc:title>
  <dc:creator>Ximena Vargas</dc:creator>
  <cp:lastModifiedBy>Belmonte Lerma Mauricio  (Codelco-Andina)</cp:lastModifiedBy>
  <cp:revision>252</cp:revision>
  <dcterms:created xsi:type="dcterms:W3CDTF">2013-08-19T00:58:35Z</dcterms:created>
  <dcterms:modified xsi:type="dcterms:W3CDTF">2015-12-17T11:54:43Z</dcterms:modified>
</cp:coreProperties>
</file>